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3"/>
  </p:notesMasterIdLst>
  <p:sldIdLst>
    <p:sldId id="256" r:id="rId2"/>
    <p:sldId id="262" r:id="rId3"/>
    <p:sldId id="295" r:id="rId4"/>
    <p:sldId id="311" r:id="rId5"/>
    <p:sldId id="274" r:id="rId6"/>
    <p:sldId id="275" r:id="rId7"/>
    <p:sldId id="276" r:id="rId8"/>
    <p:sldId id="277" r:id="rId9"/>
    <p:sldId id="296" r:id="rId10"/>
    <p:sldId id="297" r:id="rId11"/>
    <p:sldId id="281" r:id="rId12"/>
    <p:sldId id="278" r:id="rId13"/>
    <p:sldId id="279" r:id="rId14"/>
    <p:sldId id="298" r:id="rId15"/>
    <p:sldId id="280" r:id="rId16"/>
    <p:sldId id="299" r:id="rId17"/>
    <p:sldId id="300" r:id="rId18"/>
    <p:sldId id="301" r:id="rId19"/>
    <p:sldId id="302" r:id="rId20"/>
    <p:sldId id="303" r:id="rId21"/>
    <p:sldId id="283" r:id="rId22"/>
    <p:sldId id="312" r:id="rId23"/>
    <p:sldId id="313" r:id="rId24"/>
    <p:sldId id="314" r:id="rId25"/>
    <p:sldId id="315" r:id="rId26"/>
    <p:sldId id="316" r:id="rId27"/>
    <p:sldId id="317" r:id="rId28"/>
    <p:sldId id="319" r:id="rId29"/>
    <p:sldId id="320" r:id="rId30"/>
    <p:sldId id="318" r:id="rId31"/>
    <p:sldId id="321" r:id="rId32"/>
    <p:sldId id="322" r:id="rId33"/>
    <p:sldId id="323" r:id="rId34"/>
    <p:sldId id="285" r:id="rId35"/>
    <p:sldId id="304" r:id="rId36"/>
    <p:sldId id="305" r:id="rId37"/>
    <p:sldId id="306" r:id="rId38"/>
    <p:sldId id="307" r:id="rId39"/>
    <p:sldId id="308" r:id="rId40"/>
    <p:sldId id="286" r:id="rId41"/>
    <p:sldId id="287" r:id="rId42"/>
    <p:sldId id="309" r:id="rId43"/>
    <p:sldId id="324" r:id="rId44"/>
    <p:sldId id="325" r:id="rId45"/>
    <p:sldId id="326" r:id="rId46"/>
    <p:sldId id="327" r:id="rId47"/>
    <p:sldId id="328" r:id="rId48"/>
    <p:sldId id="329" r:id="rId49"/>
    <p:sldId id="330" r:id="rId50"/>
    <p:sldId id="331" r:id="rId51"/>
    <p:sldId id="310"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CC99FF"/>
    <a:srgbClr val="FF9999"/>
    <a:srgbClr val="6699FF"/>
    <a:srgbClr val="FFFFCC"/>
    <a:srgbClr val="99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0B9A8-9ED8-4533-AC39-EA2D6EBA74A7}" type="datetimeFigureOut">
              <a:rPr lang="zh-TW" altLang="en-US" smtClean="0"/>
              <a:t>2023/12/4</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5D28E-A34E-40C4-B951-3446340E068C}" type="slidenum">
              <a:rPr lang="zh-TW" altLang="en-US" smtClean="0"/>
              <a:t>‹#›</a:t>
            </a:fld>
            <a:endParaRPr lang="zh-TW" altLang="en-US"/>
          </a:p>
        </p:txBody>
      </p:sp>
    </p:spTree>
    <p:extLst>
      <p:ext uri="{BB962C8B-B14F-4D97-AF65-F5344CB8AC3E}">
        <p14:creationId xmlns:p14="http://schemas.microsoft.com/office/powerpoint/2010/main" val="586672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02244BC-6F8A-4CC1-8013-246BA34E6458}" type="datetimeFigureOut">
              <a:rPr lang="zh-TW" altLang="en-US" smtClean="0"/>
              <a:t>2023/12/4</a:t>
            </a:fld>
            <a:endParaRPr lang="zh-TW" alt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zh-TW" alt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534AF3B0-7061-4301-92CD-197F97EF81A1}" type="slidenum">
              <a:rPr lang="zh-TW" altLang="en-US" smtClean="0"/>
              <a:t>‹#›</a:t>
            </a:fld>
            <a:endParaRPr lang="zh-TW" altLang="en-US"/>
          </a:p>
        </p:txBody>
      </p:sp>
    </p:spTree>
    <p:extLst>
      <p:ext uri="{BB962C8B-B14F-4D97-AF65-F5344CB8AC3E}">
        <p14:creationId xmlns:p14="http://schemas.microsoft.com/office/powerpoint/2010/main" val="2380938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02244BC-6F8A-4CC1-8013-246BA34E6458}" type="datetimeFigureOut">
              <a:rPr lang="zh-TW" altLang="en-US" smtClean="0"/>
              <a:t>2023/12/4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534AF3B0-7061-4301-92CD-197F97EF81A1}" type="slidenum">
              <a:rPr lang="zh-TW" altLang="en-US" smtClean="0"/>
              <a:t>‹#›</a:t>
            </a:fld>
            <a:endParaRPr lang="zh-TW" altLang="en-US"/>
          </a:p>
        </p:txBody>
      </p:sp>
    </p:spTree>
    <p:extLst>
      <p:ext uri="{BB962C8B-B14F-4D97-AF65-F5344CB8AC3E}">
        <p14:creationId xmlns:p14="http://schemas.microsoft.com/office/powerpoint/2010/main" val="274701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02244BC-6F8A-4CC1-8013-246BA34E6458}" type="datetimeFigureOut">
              <a:rPr lang="zh-TW" altLang="en-US" smtClean="0"/>
              <a:t>2023/12/4</a:t>
            </a:fld>
            <a:endParaRPr lang="zh-TW" altLang="en-US"/>
          </a:p>
        </p:txBody>
      </p:sp>
      <p:sp>
        <p:nvSpPr>
          <p:cNvPr id="5" name="Footer Placeholder 4"/>
          <p:cNvSpPr>
            <a:spLocks noGrp="1"/>
          </p:cNvSpPr>
          <p:nvPr>
            <p:ph type="ftr" sz="quarter" idx="11"/>
          </p:nvPr>
        </p:nvSpPr>
        <p:spPr>
          <a:xfrm>
            <a:off x="774923" y="5951811"/>
            <a:ext cx="7896279" cy="365125"/>
          </a:xfrm>
        </p:spPr>
        <p:txBody>
          <a:bodyPr/>
          <a:lstStyle/>
          <a:p>
            <a:endParaRPr lang="zh-TW" alt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534AF3B0-7061-4301-92CD-197F97EF81A1}" type="slidenum">
              <a:rPr lang="zh-TW" altLang="en-US" smtClean="0"/>
              <a:t>‹#›</a:t>
            </a:fld>
            <a:endParaRPr lang="zh-TW" altLang="en-US"/>
          </a:p>
        </p:txBody>
      </p:sp>
    </p:spTree>
    <p:extLst>
      <p:ext uri="{BB962C8B-B14F-4D97-AF65-F5344CB8AC3E}">
        <p14:creationId xmlns:p14="http://schemas.microsoft.com/office/powerpoint/2010/main" val="731036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02244BC-6F8A-4CC1-8013-246BA34E6458}" type="datetimeFigureOut">
              <a:rPr lang="zh-TW" altLang="en-US" smtClean="0"/>
              <a:t>2023/12/4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10558300" y="5956137"/>
            <a:ext cx="1052508" cy="365125"/>
          </a:xfrm>
        </p:spPr>
        <p:txBody>
          <a:bodyPr/>
          <a:lstStyle/>
          <a:p>
            <a:fld id="{534AF3B0-7061-4301-92CD-197F97EF81A1}" type="slidenum">
              <a:rPr lang="zh-TW" altLang="en-US" smtClean="0"/>
              <a:t>‹#›</a:t>
            </a:fld>
            <a:endParaRPr lang="zh-TW" altLang="en-US"/>
          </a:p>
        </p:txBody>
      </p:sp>
    </p:spTree>
    <p:extLst>
      <p:ext uri="{BB962C8B-B14F-4D97-AF65-F5344CB8AC3E}">
        <p14:creationId xmlns:p14="http://schemas.microsoft.com/office/powerpoint/2010/main" val="268520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02244BC-6F8A-4CC1-8013-246BA34E6458}" type="datetimeFigureOut">
              <a:rPr lang="zh-TW" altLang="en-US" smtClean="0"/>
              <a:t>2023/12/4</a:t>
            </a:fld>
            <a:endParaRPr lang="zh-TW"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zh-TW"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34AF3B0-7061-4301-92CD-197F97EF81A1}" type="slidenum">
              <a:rPr lang="zh-TW" altLang="en-US" smtClean="0"/>
              <a:t>‹#›</a:t>
            </a:fld>
            <a:endParaRPr lang="zh-TW" altLang="en-US"/>
          </a:p>
        </p:txBody>
      </p:sp>
    </p:spTree>
    <p:extLst>
      <p:ext uri="{BB962C8B-B14F-4D97-AF65-F5344CB8AC3E}">
        <p14:creationId xmlns:p14="http://schemas.microsoft.com/office/powerpoint/2010/main" val="674909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A02244BC-6F8A-4CC1-8013-246BA34E6458}" type="datetimeFigureOut">
              <a:rPr lang="zh-TW" altLang="en-US" smtClean="0"/>
              <a:t>2023/12/4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34AF3B0-7061-4301-92CD-197F97EF81A1}" type="slidenum">
              <a:rPr lang="zh-TW" altLang="en-US" smtClean="0"/>
              <a:t>‹#›</a:t>
            </a:fld>
            <a:endParaRPr lang="zh-TW" altLang="en-US"/>
          </a:p>
        </p:txBody>
      </p:sp>
    </p:spTree>
    <p:extLst>
      <p:ext uri="{BB962C8B-B14F-4D97-AF65-F5344CB8AC3E}">
        <p14:creationId xmlns:p14="http://schemas.microsoft.com/office/powerpoint/2010/main" val="243352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A02244BC-6F8A-4CC1-8013-246BA34E6458}" type="datetimeFigureOut">
              <a:rPr lang="zh-TW" altLang="en-US" smtClean="0"/>
              <a:t>2023/12/4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534AF3B0-7061-4301-92CD-197F97EF81A1}" type="slidenum">
              <a:rPr lang="zh-TW" altLang="en-US" smtClean="0"/>
              <a:t>‹#›</a:t>
            </a:fld>
            <a:endParaRPr lang="zh-TW" altLang="en-US"/>
          </a:p>
        </p:txBody>
      </p:sp>
    </p:spTree>
    <p:extLst>
      <p:ext uri="{BB962C8B-B14F-4D97-AF65-F5344CB8AC3E}">
        <p14:creationId xmlns:p14="http://schemas.microsoft.com/office/powerpoint/2010/main" val="393553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A02244BC-6F8A-4CC1-8013-246BA34E6458}" type="datetimeFigureOut">
              <a:rPr lang="zh-TW" altLang="en-US" smtClean="0"/>
              <a:t>2023/12/4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534AF3B0-7061-4301-92CD-197F97EF81A1}" type="slidenum">
              <a:rPr lang="zh-TW" altLang="en-US" smtClean="0"/>
              <a:t>‹#›</a:t>
            </a:fld>
            <a:endParaRPr lang="zh-TW" altLang="en-US"/>
          </a:p>
        </p:txBody>
      </p:sp>
    </p:spTree>
    <p:extLst>
      <p:ext uri="{BB962C8B-B14F-4D97-AF65-F5344CB8AC3E}">
        <p14:creationId xmlns:p14="http://schemas.microsoft.com/office/powerpoint/2010/main" val="404258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244BC-6F8A-4CC1-8013-246BA34E6458}" type="datetimeFigureOut">
              <a:rPr lang="zh-TW" altLang="en-US" smtClean="0"/>
              <a:t>2023/12/4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534AF3B0-7061-4301-92CD-197F97EF81A1}" type="slidenum">
              <a:rPr lang="zh-TW" altLang="en-US" smtClean="0"/>
              <a:t>‹#›</a:t>
            </a:fld>
            <a:endParaRPr lang="zh-TW" altLang="en-US"/>
          </a:p>
        </p:txBody>
      </p:sp>
    </p:spTree>
    <p:extLst>
      <p:ext uri="{BB962C8B-B14F-4D97-AF65-F5344CB8AC3E}">
        <p14:creationId xmlns:p14="http://schemas.microsoft.com/office/powerpoint/2010/main" val="70146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02244BC-6F8A-4CC1-8013-246BA34E6458}" type="datetimeFigureOut">
              <a:rPr lang="zh-TW" altLang="en-US" smtClean="0"/>
              <a:t>2023/12/4</a:t>
            </a:fld>
            <a:endParaRPr lang="zh-TW" alt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534AF3B0-7061-4301-92CD-197F97EF81A1}" type="slidenum">
              <a:rPr lang="zh-TW" altLang="en-US" smtClean="0"/>
              <a:t>‹#›</a:t>
            </a:fld>
            <a:endParaRPr lang="zh-TW" altLang="en-US"/>
          </a:p>
        </p:txBody>
      </p:sp>
    </p:spTree>
    <p:extLst>
      <p:ext uri="{BB962C8B-B14F-4D97-AF65-F5344CB8AC3E}">
        <p14:creationId xmlns:p14="http://schemas.microsoft.com/office/powerpoint/2010/main" val="1278518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A02244BC-6F8A-4CC1-8013-246BA34E6458}" type="datetimeFigureOut">
              <a:rPr lang="zh-TW" altLang="en-US" smtClean="0"/>
              <a:t>2023/12/4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534AF3B0-7061-4301-92CD-197F97EF81A1}" type="slidenum">
              <a:rPr lang="zh-TW" altLang="en-US" smtClean="0"/>
              <a:t>‹#›</a:t>
            </a:fld>
            <a:endParaRPr lang="zh-TW" altLang="en-US"/>
          </a:p>
        </p:txBody>
      </p:sp>
    </p:spTree>
    <p:extLst>
      <p:ext uri="{BB962C8B-B14F-4D97-AF65-F5344CB8AC3E}">
        <p14:creationId xmlns:p14="http://schemas.microsoft.com/office/powerpoint/2010/main" val="309994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02244BC-6F8A-4CC1-8013-246BA34E6458}" type="datetimeFigureOut">
              <a:rPr lang="zh-TW" altLang="en-US" smtClean="0"/>
              <a:t>2023/12/4</a:t>
            </a:fld>
            <a:endParaRPr lang="zh-TW" alt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zh-TW" alt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534AF3B0-7061-4301-92CD-197F97EF81A1}" type="slidenum">
              <a:rPr lang="zh-TW" altLang="en-US" smtClean="0"/>
              <a:t>‹#›</a:t>
            </a:fld>
            <a:endParaRPr lang="zh-TW" alt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018074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png"/><Relationship Id="rId7"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3.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1.png"/><Relationship Id="rId10" Type="http://schemas.openxmlformats.org/officeDocument/2006/relationships/image" Target="../media/image9.sv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5.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1.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96.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96.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9.png"/><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3.png"/><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95C2BE-BC84-BB5C-0139-D9F3CE4240A9}"/>
              </a:ext>
            </a:extLst>
          </p:cNvPr>
          <p:cNvSpPr>
            <a:spLocks noGrp="1"/>
          </p:cNvSpPr>
          <p:nvPr>
            <p:ph type="ctrTitle"/>
          </p:nvPr>
        </p:nvSpPr>
        <p:spPr>
          <a:xfrm>
            <a:off x="528638" y="3329976"/>
            <a:ext cx="10993549" cy="1475013"/>
          </a:xfrm>
        </p:spPr>
        <p:txBody>
          <a:bodyPr>
            <a:normAutofit fontScale="90000"/>
          </a:bodyPr>
          <a:lstStyle/>
          <a:p>
            <a:pPr algn="ctr"/>
            <a:r>
              <a:rPr lang="zh-TW" altLang="en-US" sz="5400" dirty="0">
                <a:solidFill>
                  <a:schemeClr val="bg1"/>
                </a:solidFill>
              </a:rPr>
              <a:t>校務行政系統教育訓練</a:t>
            </a:r>
            <a:br>
              <a:rPr lang="en-US" altLang="zh-TW" sz="5400" dirty="0">
                <a:solidFill>
                  <a:schemeClr val="bg1"/>
                </a:solidFill>
              </a:rPr>
            </a:br>
            <a:r>
              <a:rPr lang="zh-TW" altLang="en-US" sz="5400" dirty="0">
                <a:solidFill>
                  <a:schemeClr val="bg1"/>
                </a:solidFill>
              </a:rPr>
              <a:t>預開課功能說明</a:t>
            </a:r>
          </a:p>
        </p:txBody>
      </p:sp>
      <p:sp>
        <p:nvSpPr>
          <p:cNvPr id="3" name="副標題 2">
            <a:extLst>
              <a:ext uri="{FF2B5EF4-FFF2-40B4-BE49-F238E27FC236}">
                <a16:creationId xmlns:a16="http://schemas.microsoft.com/office/drawing/2014/main" id="{2327F421-7657-811B-B27C-88C7C28756CC}"/>
              </a:ext>
            </a:extLst>
          </p:cNvPr>
          <p:cNvSpPr>
            <a:spLocks noGrp="1"/>
          </p:cNvSpPr>
          <p:nvPr>
            <p:ph type="subTitle" idx="1"/>
          </p:nvPr>
        </p:nvSpPr>
        <p:spPr>
          <a:xfrm>
            <a:off x="2725015" y="5044538"/>
            <a:ext cx="6235680" cy="1290932"/>
          </a:xfrm>
        </p:spPr>
        <p:txBody>
          <a:bodyPr>
            <a:noAutofit/>
          </a:bodyPr>
          <a:lstStyle/>
          <a:p>
            <a:pPr algn="ctr"/>
            <a:r>
              <a:rPr lang="zh-TW" altLang="en-US" sz="2400" dirty="0">
                <a:solidFill>
                  <a:schemeClr val="bg1"/>
                </a:solidFill>
              </a:rPr>
              <a:t>王博彥 </a:t>
            </a:r>
            <a:r>
              <a:rPr lang="en-US" altLang="zh-TW" sz="2400" dirty="0">
                <a:solidFill>
                  <a:schemeClr val="bg1"/>
                </a:solidFill>
              </a:rPr>
              <a:t>2023/11/24</a:t>
            </a:r>
          </a:p>
          <a:p>
            <a:pPr algn="ctr"/>
            <a:r>
              <a:rPr lang="zh-TW" altLang="en-US" sz="1800" b="0" i="0" u="none" strike="noStrike" dirty="0">
                <a:solidFill>
                  <a:schemeClr val="bg1"/>
                </a:solidFill>
                <a:effectLst/>
                <a:latin typeface="Microsoft JhengHei" panose="020B0604030504040204" pitchFamily="34" charset="-120"/>
                <a:ea typeface="Microsoft JhengHei" panose="020B0604030504040204" pitchFamily="34" charset="-120"/>
              </a:rPr>
              <a:t>澔學學習股份有限公司</a:t>
            </a:r>
            <a:br>
              <a:rPr lang="zh-TW" altLang="en-US" sz="1800" b="0" i="0" u="none" strike="noStrike" dirty="0">
                <a:solidFill>
                  <a:schemeClr val="bg1"/>
                </a:solidFill>
                <a:effectLst/>
                <a:latin typeface="Microsoft JhengHei" panose="020B0604030504040204" pitchFamily="34" charset="-120"/>
                <a:ea typeface="Microsoft JhengHei" panose="020B0604030504040204" pitchFamily="34" charset="-120"/>
              </a:rPr>
            </a:br>
            <a:r>
              <a:rPr lang="en-US" altLang="zh-TW" sz="1800" b="0" i="0" u="none" strike="noStrike" dirty="0" err="1">
                <a:solidFill>
                  <a:schemeClr val="bg1"/>
                </a:solidFill>
                <a:effectLst/>
                <a:latin typeface="Microsoft JhengHei" panose="020B0604030504040204" pitchFamily="34" charset="-120"/>
                <a:ea typeface="Microsoft JhengHei" panose="020B0604030504040204" pitchFamily="34" charset="-120"/>
              </a:rPr>
              <a:t>ischool</a:t>
            </a:r>
            <a:r>
              <a:rPr lang="en-US" altLang="zh-TW" sz="1800" b="0" i="0" u="none" strike="noStrike" dirty="0">
                <a:solidFill>
                  <a:schemeClr val="bg1"/>
                </a:solidFill>
                <a:effectLst/>
                <a:latin typeface="Microsoft JhengHei" panose="020B0604030504040204" pitchFamily="34" charset="-120"/>
                <a:ea typeface="Microsoft JhengHei" panose="020B0604030504040204" pitchFamily="34" charset="-120"/>
              </a:rPr>
              <a:t> Inc.</a:t>
            </a:r>
            <a:endParaRPr lang="zh-TW" altLang="en-US" sz="1800" dirty="0">
              <a:solidFill>
                <a:schemeClr val="bg1"/>
              </a:solidFill>
            </a:endParaRPr>
          </a:p>
          <a:p>
            <a:pPr algn="ctr"/>
            <a:endParaRPr lang="zh-TW" altLang="en-US" sz="2400" dirty="0">
              <a:solidFill>
                <a:schemeClr val="bg1"/>
              </a:solidFill>
            </a:endParaRPr>
          </a:p>
        </p:txBody>
      </p:sp>
      <p:pic>
        <p:nvPicPr>
          <p:cNvPr id="4" name="Picture 2">
            <a:extLst>
              <a:ext uri="{FF2B5EF4-FFF2-40B4-BE49-F238E27FC236}">
                <a16:creationId xmlns:a16="http://schemas.microsoft.com/office/drawing/2014/main" id="{CB5FE056-920F-DF06-1849-558D00762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1055930"/>
            <a:ext cx="4695825"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463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D4100869-2EBC-258A-A8C2-9189E658224A}"/>
              </a:ext>
            </a:extLst>
          </p:cNvPr>
          <p:cNvPicPr>
            <a:picLocks noChangeAspect="1"/>
          </p:cNvPicPr>
          <p:nvPr/>
        </p:nvPicPr>
        <p:blipFill>
          <a:blip r:embed="rId2"/>
          <a:stretch>
            <a:fillRect/>
          </a:stretch>
        </p:blipFill>
        <p:spPr>
          <a:xfrm>
            <a:off x="534321" y="2424386"/>
            <a:ext cx="7490492" cy="3990742"/>
          </a:xfrm>
          <a:prstGeom prst="rect">
            <a:avLst/>
          </a:prstGeom>
        </p:spPr>
      </p:pic>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預開班級處理</a:t>
            </a:r>
            <a:r>
              <a:rPr lang="en-US" altLang="zh-TW" sz="3600" dirty="0"/>
              <a:t>-</a:t>
            </a:r>
            <a:r>
              <a:rPr lang="zh-TW" altLang="en-US" sz="3600" dirty="0"/>
              <a:t>寫入課程前注意事項</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11412566" y="6262411"/>
            <a:ext cx="490226" cy="277091"/>
          </a:xfrm>
        </p:spPr>
        <p:txBody>
          <a:bodyPr/>
          <a:lstStyle/>
          <a:p>
            <a:pPr algn="ctr"/>
            <a:fld id="{534AF3B0-7061-4301-92CD-197F97EF81A1}" type="slidenum">
              <a:rPr lang="zh-TW" altLang="en-US" sz="1600" b="1" smtClean="0"/>
              <a:pPr algn="ctr"/>
              <a:t>10</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11412566" y="6155844"/>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6955" y="6191048"/>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962801"/>
            <a:ext cx="8326748" cy="2006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預開班級管理</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sp>
        <p:nvSpPr>
          <p:cNvPr id="21" name="矩形 20">
            <a:extLst>
              <a:ext uri="{FF2B5EF4-FFF2-40B4-BE49-F238E27FC236}">
                <a16:creationId xmlns:a16="http://schemas.microsoft.com/office/drawing/2014/main" id="{8600E2BA-F237-B6CA-14EC-2EDB3275EED8}"/>
              </a:ext>
            </a:extLst>
          </p:cNvPr>
          <p:cNvSpPr/>
          <p:nvPr/>
        </p:nvSpPr>
        <p:spPr>
          <a:xfrm>
            <a:off x="6559957" y="4625654"/>
            <a:ext cx="1464856" cy="89884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a:extLst>
              <a:ext uri="{FF2B5EF4-FFF2-40B4-BE49-F238E27FC236}">
                <a16:creationId xmlns:a16="http://schemas.microsoft.com/office/drawing/2014/main" id="{7DFCD69C-A9AD-6ECF-0B29-0BDBDC99785F}"/>
              </a:ext>
            </a:extLst>
          </p:cNvPr>
          <p:cNvPicPr>
            <a:picLocks noChangeAspect="1"/>
          </p:cNvPicPr>
          <p:nvPr/>
        </p:nvPicPr>
        <p:blipFill>
          <a:blip r:embed="rId4"/>
          <a:stretch>
            <a:fillRect/>
          </a:stretch>
        </p:blipFill>
        <p:spPr>
          <a:xfrm>
            <a:off x="8451573" y="2424386"/>
            <a:ext cx="1886213" cy="933580"/>
          </a:xfrm>
          <a:prstGeom prst="rect">
            <a:avLst/>
          </a:prstGeom>
        </p:spPr>
      </p:pic>
      <p:sp>
        <p:nvSpPr>
          <p:cNvPr id="12" name="矩形 11">
            <a:extLst>
              <a:ext uri="{FF2B5EF4-FFF2-40B4-BE49-F238E27FC236}">
                <a16:creationId xmlns:a16="http://schemas.microsoft.com/office/drawing/2014/main" id="{B0C1D585-BC28-A174-7C96-11C323B7795C}"/>
              </a:ext>
            </a:extLst>
          </p:cNvPr>
          <p:cNvSpPr/>
          <p:nvPr/>
        </p:nvSpPr>
        <p:spPr>
          <a:xfrm>
            <a:off x="8606329" y="3960450"/>
            <a:ext cx="1612044" cy="58040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文字方塊 13">
            <a:extLst>
              <a:ext uri="{FF2B5EF4-FFF2-40B4-BE49-F238E27FC236}">
                <a16:creationId xmlns:a16="http://schemas.microsoft.com/office/drawing/2014/main" id="{7B87954C-87EF-083C-C6EB-B826A6F9451A}"/>
              </a:ext>
            </a:extLst>
          </p:cNvPr>
          <p:cNvSpPr txBox="1"/>
          <p:nvPr/>
        </p:nvSpPr>
        <p:spPr>
          <a:xfrm>
            <a:off x="8648774" y="3980933"/>
            <a:ext cx="1540556" cy="523220"/>
          </a:xfrm>
          <a:prstGeom prst="rect">
            <a:avLst/>
          </a:prstGeom>
          <a:noFill/>
        </p:spPr>
        <p:txBody>
          <a:bodyPr wrap="square">
            <a:spAutoFit/>
          </a:bodyPr>
          <a:lstStyle/>
          <a:p>
            <a:r>
              <a:rPr lang="zh-TW" altLang="en-US" sz="1400" b="1" dirty="0"/>
              <a:t>選取實際對應新生班級</a:t>
            </a:r>
          </a:p>
        </p:txBody>
      </p:sp>
      <p:cxnSp>
        <p:nvCxnSpPr>
          <p:cNvPr id="15" name="接點: 肘形 14">
            <a:extLst>
              <a:ext uri="{FF2B5EF4-FFF2-40B4-BE49-F238E27FC236}">
                <a16:creationId xmlns:a16="http://schemas.microsoft.com/office/drawing/2014/main" id="{267FA877-6124-CBF6-69F9-0378225CC906}"/>
              </a:ext>
            </a:extLst>
          </p:cNvPr>
          <p:cNvCxnSpPr>
            <a:cxnSpLocks/>
            <a:stCxn id="12" idx="1"/>
            <a:endCxn id="21" idx="3"/>
          </p:cNvCxnSpPr>
          <p:nvPr/>
        </p:nvCxnSpPr>
        <p:spPr>
          <a:xfrm rot="10800000" flipV="1">
            <a:off x="8024813" y="4250653"/>
            <a:ext cx="581516" cy="824423"/>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251B403F-6946-62CE-968D-456D65CA92BB}"/>
              </a:ext>
            </a:extLst>
          </p:cNvPr>
          <p:cNvSpPr/>
          <p:nvPr/>
        </p:nvSpPr>
        <p:spPr>
          <a:xfrm>
            <a:off x="8527273" y="2697947"/>
            <a:ext cx="797702" cy="50245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 name="接點: 肘形 22">
            <a:extLst>
              <a:ext uri="{FF2B5EF4-FFF2-40B4-BE49-F238E27FC236}">
                <a16:creationId xmlns:a16="http://schemas.microsoft.com/office/drawing/2014/main" id="{965E7576-93C6-38E5-1C47-5E2A216FF7CC}"/>
              </a:ext>
            </a:extLst>
          </p:cNvPr>
          <p:cNvCxnSpPr>
            <a:cxnSpLocks/>
            <a:stCxn id="12" idx="0"/>
            <a:endCxn id="19" idx="2"/>
          </p:cNvCxnSpPr>
          <p:nvPr/>
        </p:nvCxnSpPr>
        <p:spPr>
          <a:xfrm rot="16200000" flipV="1">
            <a:off x="8789213" y="3337311"/>
            <a:ext cx="760050" cy="486227"/>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565865B2-AE20-CC02-B4F9-8A95509C2FB2}"/>
              </a:ext>
            </a:extLst>
          </p:cNvPr>
          <p:cNvSpPr/>
          <p:nvPr/>
        </p:nvSpPr>
        <p:spPr>
          <a:xfrm>
            <a:off x="10371972" y="3941202"/>
            <a:ext cx="1612044" cy="58040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7" name="文字方塊 26">
            <a:extLst>
              <a:ext uri="{FF2B5EF4-FFF2-40B4-BE49-F238E27FC236}">
                <a16:creationId xmlns:a16="http://schemas.microsoft.com/office/drawing/2014/main" id="{C6ED385B-FFF9-D3EF-1589-0894883C23B8}"/>
              </a:ext>
            </a:extLst>
          </p:cNvPr>
          <p:cNvSpPr txBox="1"/>
          <p:nvPr/>
        </p:nvSpPr>
        <p:spPr>
          <a:xfrm>
            <a:off x="10407716" y="3998389"/>
            <a:ext cx="1540556" cy="523220"/>
          </a:xfrm>
          <a:prstGeom prst="rect">
            <a:avLst/>
          </a:prstGeom>
          <a:noFill/>
        </p:spPr>
        <p:txBody>
          <a:bodyPr wrap="square">
            <a:spAutoFit/>
          </a:bodyPr>
          <a:lstStyle/>
          <a:p>
            <a:r>
              <a:rPr lang="zh-TW" altLang="en-US" sz="1400" b="1" dirty="0"/>
              <a:t>預開課班級編碼更新至實際班級</a:t>
            </a:r>
          </a:p>
        </p:txBody>
      </p:sp>
      <p:sp>
        <p:nvSpPr>
          <p:cNvPr id="29" name="矩形 28">
            <a:extLst>
              <a:ext uri="{FF2B5EF4-FFF2-40B4-BE49-F238E27FC236}">
                <a16:creationId xmlns:a16="http://schemas.microsoft.com/office/drawing/2014/main" id="{55DB156E-B0DB-C376-8892-5A749A338301}"/>
              </a:ext>
            </a:extLst>
          </p:cNvPr>
          <p:cNvSpPr/>
          <p:nvPr/>
        </p:nvSpPr>
        <p:spPr>
          <a:xfrm>
            <a:off x="9352740" y="2693789"/>
            <a:ext cx="873546" cy="50245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 name="接點: 肘形 29">
            <a:extLst>
              <a:ext uri="{FF2B5EF4-FFF2-40B4-BE49-F238E27FC236}">
                <a16:creationId xmlns:a16="http://schemas.microsoft.com/office/drawing/2014/main" id="{AAAE819D-106D-9F21-4553-B3A060FED195}"/>
              </a:ext>
            </a:extLst>
          </p:cNvPr>
          <p:cNvCxnSpPr>
            <a:cxnSpLocks/>
            <a:stCxn id="26" idx="0"/>
            <a:endCxn id="29" idx="2"/>
          </p:cNvCxnSpPr>
          <p:nvPr/>
        </p:nvCxnSpPr>
        <p:spPr>
          <a:xfrm rot="16200000" flipV="1">
            <a:off x="10111274" y="2874481"/>
            <a:ext cx="744960" cy="1388481"/>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34" name="圖片 33">
            <a:extLst>
              <a:ext uri="{FF2B5EF4-FFF2-40B4-BE49-F238E27FC236}">
                <a16:creationId xmlns:a16="http://schemas.microsoft.com/office/drawing/2014/main" id="{3E70DAAF-6A21-C86C-D6B6-03C790CBE0EA}"/>
              </a:ext>
            </a:extLst>
          </p:cNvPr>
          <p:cNvPicPr>
            <a:picLocks noChangeAspect="1"/>
          </p:cNvPicPr>
          <p:nvPr/>
        </p:nvPicPr>
        <p:blipFill>
          <a:blip r:embed="rId5"/>
          <a:stretch>
            <a:fillRect/>
          </a:stretch>
        </p:blipFill>
        <p:spPr>
          <a:xfrm>
            <a:off x="8606329" y="4802744"/>
            <a:ext cx="3260719" cy="1315933"/>
          </a:xfrm>
          <a:prstGeom prst="rect">
            <a:avLst/>
          </a:prstGeom>
        </p:spPr>
      </p:pic>
      <p:sp>
        <p:nvSpPr>
          <p:cNvPr id="35" name="矩形 34">
            <a:extLst>
              <a:ext uri="{FF2B5EF4-FFF2-40B4-BE49-F238E27FC236}">
                <a16:creationId xmlns:a16="http://schemas.microsoft.com/office/drawing/2014/main" id="{E9FAB049-6386-B809-7252-4F26BA3E3F7B}"/>
              </a:ext>
            </a:extLst>
          </p:cNvPr>
          <p:cNvSpPr/>
          <p:nvPr/>
        </p:nvSpPr>
        <p:spPr>
          <a:xfrm>
            <a:off x="10304447" y="5524500"/>
            <a:ext cx="1353231" cy="22178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 name="接點: 肘形 35">
            <a:extLst>
              <a:ext uri="{FF2B5EF4-FFF2-40B4-BE49-F238E27FC236}">
                <a16:creationId xmlns:a16="http://schemas.microsoft.com/office/drawing/2014/main" id="{A3E5CCE7-4FEA-9D83-88DD-EEB45FB45F73}"/>
              </a:ext>
            </a:extLst>
          </p:cNvPr>
          <p:cNvCxnSpPr>
            <a:cxnSpLocks/>
            <a:stCxn id="35" idx="3"/>
            <a:endCxn id="27" idx="2"/>
          </p:cNvCxnSpPr>
          <p:nvPr/>
        </p:nvCxnSpPr>
        <p:spPr>
          <a:xfrm flipH="1" flipV="1">
            <a:off x="11177994" y="4521609"/>
            <a:ext cx="479684" cy="1113782"/>
          </a:xfrm>
          <a:prstGeom prst="bentConnector4">
            <a:avLst>
              <a:gd name="adj1" fmla="val -53676"/>
              <a:gd name="adj2" fmla="val 85225"/>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文字方塊 40">
            <a:extLst>
              <a:ext uri="{FF2B5EF4-FFF2-40B4-BE49-F238E27FC236}">
                <a16:creationId xmlns:a16="http://schemas.microsoft.com/office/drawing/2014/main" id="{12BEC731-6F72-3218-5D4E-B4D5FE84A3A2}"/>
              </a:ext>
            </a:extLst>
          </p:cNvPr>
          <p:cNvSpPr txBox="1"/>
          <p:nvPr/>
        </p:nvSpPr>
        <p:spPr>
          <a:xfrm>
            <a:off x="6559957" y="4722046"/>
            <a:ext cx="1334715" cy="738664"/>
          </a:xfrm>
          <a:prstGeom prst="rect">
            <a:avLst/>
          </a:prstGeom>
          <a:noFill/>
        </p:spPr>
        <p:txBody>
          <a:bodyPr wrap="square">
            <a:spAutoFit/>
          </a:bodyPr>
          <a:lstStyle/>
          <a:p>
            <a:r>
              <a:rPr lang="zh-TW" altLang="en-US" sz="1400" b="1" dirty="0"/>
              <a:t>實際對應班級必須選好或完成對應</a:t>
            </a:r>
          </a:p>
        </p:txBody>
      </p:sp>
    </p:spTree>
    <p:extLst>
      <p:ext uri="{BB962C8B-B14F-4D97-AF65-F5344CB8AC3E}">
        <p14:creationId xmlns:p14="http://schemas.microsoft.com/office/powerpoint/2010/main" val="1964640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預開課程產生之課程資料</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581192" y="6138784"/>
            <a:ext cx="490226" cy="277091"/>
          </a:xfrm>
        </p:spPr>
        <p:txBody>
          <a:bodyPr/>
          <a:lstStyle/>
          <a:p>
            <a:pPr algn="ctr"/>
            <a:fld id="{534AF3B0-7061-4301-92CD-197F97EF81A1}" type="slidenum">
              <a:rPr lang="zh-TW" altLang="en-US" sz="1600" b="1" smtClean="0"/>
              <a:pPr algn="ctr"/>
              <a:t>11</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581192" y="6032217"/>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內容版面配置區 2">
            <a:extLst>
              <a:ext uri="{FF2B5EF4-FFF2-40B4-BE49-F238E27FC236}">
                <a16:creationId xmlns:a16="http://schemas.microsoft.com/office/drawing/2014/main" id="{3CDB2737-D11B-A0F9-A421-C5335B586C17}"/>
              </a:ext>
            </a:extLst>
          </p:cNvPr>
          <p:cNvSpPr txBox="1">
            <a:spLocks/>
          </p:cNvSpPr>
          <p:nvPr/>
        </p:nvSpPr>
        <p:spPr>
          <a:xfrm>
            <a:off x="581192" y="1864716"/>
            <a:ext cx="11029615" cy="406935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科目：原班及跨班課程依據課規產生，自訂課程則由使用者自定</a:t>
            </a:r>
            <a:endParaRPr lang="en-US" altLang="zh-TW" sz="2400" dirty="0">
              <a:solidFill>
                <a:srgbClr val="202124"/>
              </a:solidFill>
              <a:latin typeface="Roboto" panose="02000000000000000000" pitchFamily="2" charset="0"/>
            </a:endParaRPr>
          </a:p>
          <a:p>
            <a:r>
              <a:rPr lang="zh-TW" altLang="en-US" sz="2400" dirty="0">
                <a:solidFill>
                  <a:srgbClr val="202124"/>
                </a:solidFill>
                <a:latin typeface="Roboto" panose="02000000000000000000" pitchFamily="2" charset="0"/>
              </a:rPr>
              <a:t>課程名稱：依據使用者設定產生，通常由班級名稱</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科目名稱</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級別</a:t>
            </a:r>
            <a:endParaRPr lang="en-US" altLang="zh-TW" sz="2400" dirty="0">
              <a:solidFill>
                <a:srgbClr val="202124"/>
              </a:solidFill>
              <a:latin typeface="Roboto" panose="02000000000000000000" pitchFamily="2" charset="0"/>
            </a:endParaRPr>
          </a:p>
          <a:p>
            <a:pPr marL="0" indent="0">
              <a:buNone/>
            </a:pPr>
            <a:r>
              <a:rPr lang="en-US" altLang="zh-TW" sz="2400" dirty="0">
                <a:solidFill>
                  <a:srgbClr val="202124"/>
                </a:solidFill>
                <a:latin typeface="Roboto" panose="02000000000000000000" pitchFamily="2" charset="0"/>
              </a:rPr>
              <a:t>	(</a:t>
            </a:r>
            <a:r>
              <a:rPr lang="zh-TW" altLang="en-US" sz="2400" dirty="0">
                <a:solidFill>
                  <a:srgbClr val="202124"/>
                </a:solidFill>
                <a:latin typeface="Roboto" panose="02000000000000000000" pitchFamily="2" charset="0"/>
              </a:rPr>
              <a:t>班級名稱</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科目名稱 級別</a:t>
            </a:r>
            <a:r>
              <a:rPr lang="en-US" altLang="zh-TW" sz="2400" dirty="0">
                <a:solidFill>
                  <a:srgbClr val="202124"/>
                </a:solidFill>
                <a:latin typeface="Roboto" panose="02000000000000000000" pitchFamily="2" charset="0"/>
              </a:rPr>
              <a:t>)</a:t>
            </a:r>
          </a:p>
          <a:p>
            <a:r>
              <a:rPr lang="zh-TW" altLang="en-US" sz="2400" dirty="0"/>
              <a:t>綁定科目：排課或選課系統參考之科目名稱，可由使用者自定產生規則或與科目名稱相同</a:t>
            </a:r>
            <a:endParaRPr lang="en-US" altLang="zh-TW" sz="2400" dirty="0"/>
          </a:p>
          <a:p>
            <a:r>
              <a:rPr lang="zh-TW" altLang="en-US" sz="2400" dirty="0"/>
              <a:t>綁定班級名稱：排課或選課系統參考之班級名稱</a:t>
            </a:r>
            <a:r>
              <a:rPr lang="en-US" altLang="zh-TW" sz="2400" dirty="0"/>
              <a:t>(</a:t>
            </a:r>
            <a:r>
              <a:rPr lang="zh-TW" altLang="en-US" sz="2400" dirty="0"/>
              <a:t>跨班時為虛擬班級</a:t>
            </a:r>
            <a:r>
              <a:rPr lang="en-US" altLang="zh-TW" sz="2400" dirty="0"/>
              <a:t>)</a:t>
            </a:r>
            <a:r>
              <a:rPr lang="zh-TW" altLang="en-US" sz="2400" dirty="0"/>
              <a:t>，可由使用者自定產生規則或與班級名稱相同</a:t>
            </a:r>
            <a:r>
              <a:rPr lang="en-US" altLang="zh-TW" sz="2400" dirty="0"/>
              <a:t>(</a:t>
            </a:r>
            <a:r>
              <a:rPr lang="zh-TW" altLang="en-US" sz="2400" dirty="0"/>
              <a:t>指定原班課程時，自動帶入班級名稱</a:t>
            </a:r>
            <a:r>
              <a:rPr lang="en-US" altLang="zh-TW" sz="2400" dirty="0"/>
              <a:t>)</a:t>
            </a:r>
          </a:p>
          <a:p>
            <a:r>
              <a:rPr lang="zh-TW" altLang="en-US" sz="2400" dirty="0"/>
              <a:t>綁定班級編碼：排課或選課系統參考之班級編碼</a:t>
            </a:r>
            <a:r>
              <a:rPr lang="en-US" altLang="zh-TW" sz="2400" dirty="0"/>
              <a:t>(</a:t>
            </a:r>
            <a:r>
              <a:rPr lang="zh-TW" altLang="en-US" sz="2400" dirty="0"/>
              <a:t>跨班時為虛擬班級</a:t>
            </a:r>
            <a:r>
              <a:rPr lang="en-US" altLang="zh-TW" sz="2400" dirty="0"/>
              <a:t>) </a:t>
            </a:r>
            <a:r>
              <a:rPr lang="zh-TW" altLang="en-US" sz="2400" dirty="0"/>
              <a:t>，可由使用者自定產生規則或與班級名稱相同</a:t>
            </a:r>
            <a:r>
              <a:rPr lang="en-US" altLang="zh-TW" sz="2400" dirty="0"/>
              <a:t>(</a:t>
            </a:r>
            <a:r>
              <a:rPr lang="zh-TW" altLang="en-US" sz="2400" dirty="0"/>
              <a:t>指定原班課程時，自動帶入班級編碼</a:t>
            </a:r>
            <a:r>
              <a:rPr lang="en-US" altLang="zh-TW" sz="2400" dirty="0"/>
              <a:t>)</a:t>
            </a:r>
          </a:p>
          <a:p>
            <a:r>
              <a:rPr lang="zh-TW" altLang="en-US" sz="2800" b="1" u="sng" dirty="0"/>
              <a:t>綁定科目</a:t>
            </a:r>
            <a:r>
              <a:rPr lang="en-US" altLang="zh-TW" sz="2800" b="1" u="sng" dirty="0"/>
              <a:t>+</a:t>
            </a:r>
            <a:r>
              <a:rPr lang="zh-TW" altLang="en-US" sz="2800" b="1" u="sng" dirty="0"/>
              <a:t>綁定班級編碼產生時為該學年度學期唯一鍵值</a:t>
            </a:r>
          </a:p>
        </p:txBody>
      </p:sp>
      <p:pic>
        <p:nvPicPr>
          <p:cNvPr id="15" name="Picture 2">
            <a:extLst>
              <a:ext uri="{FF2B5EF4-FFF2-40B4-BE49-F238E27FC236}">
                <a16:creationId xmlns:a16="http://schemas.microsoft.com/office/drawing/2014/main" id="{E9555CEA-4301-58C4-AC95-DD6C913F3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9825" y="6155844"/>
            <a:ext cx="1809582" cy="52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932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C8A1BA70-F8FE-6F12-97D8-CE28F1FFB9A7}"/>
              </a:ext>
            </a:extLst>
          </p:cNvPr>
          <p:cNvPicPr>
            <a:picLocks noChangeAspect="1"/>
          </p:cNvPicPr>
          <p:nvPr/>
        </p:nvPicPr>
        <p:blipFill>
          <a:blip r:embed="rId2"/>
          <a:stretch>
            <a:fillRect/>
          </a:stretch>
        </p:blipFill>
        <p:spPr>
          <a:xfrm>
            <a:off x="3014084" y="2585091"/>
            <a:ext cx="8083156" cy="4131779"/>
          </a:xfrm>
          <a:prstGeom prst="rect">
            <a:avLst/>
          </a:prstGeom>
        </p:spPr>
      </p:pic>
      <p:pic>
        <p:nvPicPr>
          <p:cNvPr id="11" name="圖片 10">
            <a:extLst>
              <a:ext uri="{FF2B5EF4-FFF2-40B4-BE49-F238E27FC236}">
                <a16:creationId xmlns:a16="http://schemas.microsoft.com/office/drawing/2014/main" id="{A3617739-51C3-2C43-1AFA-AA18DD153894}"/>
              </a:ext>
            </a:extLst>
          </p:cNvPr>
          <p:cNvPicPr>
            <a:picLocks noChangeAspect="1"/>
          </p:cNvPicPr>
          <p:nvPr/>
        </p:nvPicPr>
        <p:blipFill>
          <a:blip r:embed="rId3"/>
          <a:stretch>
            <a:fillRect/>
          </a:stretch>
        </p:blipFill>
        <p:spPr>
          <a:xfrm>
            <a:off x="843132" y="2386955"/>
            <a:ext cx="2000529" cy="2324424"/>
          </a:xfrm>
          <a:prstGeom prst="rect">
            <a:avLst/>
          </a:prstGeom>
        </p:spPr>
      </p:pic>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原班預開課程處理</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200664" y="6276583"/>
            <a:ext cx="490226" cy="277091"/>
          </a:xfrm>
        </p:spPr>
        <p:txBody>
          <a:bodyPr/>
          <a:lstStyle/>
          <a:p>
            <a:pPr algn="ctr"/>
            <a:fld id="{534AF3B0-7061-4301-92CD-197F97EF81A1}" type="slidenum">
              <a:rPr lang="zh-TW" altLang="en-US" sz="1600" b="1" smtClean="0"/>
              <a:pPr algn="ctr"/>
              <a:t>12</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200664" y="6170016"/>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305" y="6218115"/>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962801"/>
            <a:ext cx="8326748" cy="2006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原班預開課程</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sp>
        <p:nvSpPr>
          <p:cNvPr id="21" name="矩形 20">
            <a:extLst>
              <a:ext uri="{FF2B5EF4-FFF2-40B4-BE49-F238E27FC236}">
                <a16:creationId xmlns:a16="http://schemas.microsoft.com/office/drawing/2014/main" id="{8600E2BA-F237-B6CA-14EC-2EDB3275EED8}"/>
              </a:ext>
            </a:extLst>
          </p:cNvPr>
          <p:cNvSpPr/>
          <p:nvPr/>
        </p:nvSpPr>
        <p:spPr>
          <a:xfrm>
            <a:off x="3097783" y="2966159"/>
            <a:ext cx="1540892" cy="23392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EC17906D-BBC4-381D-5777-7D8A9A692748}"/>
              </a:ext>
            </a:extLst>
          </p:cNvPr>
          <p:cNvSpPr/>
          <p:nvPr/>
        </p:nvSpPr>
        <p:spPr>
          <a:xfrm>
            <a:off x="1013555" y="3549167"/>
            <a:ext cx="1659681" cy="34167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a:extLst>
              <a:ext uri="{FF2B5EF4-FFF2-40B4-BE49-F238E27FC236}">
                <a16:creationId xmlns:a16="http://schemas.microsoft.com/office/drawing/2014/main" id="{EE4FCEC6-2BBD-791B-2419-DE25D63CA2FA}"/>
              </a:ext>
            </a:extLst>
          </p:cNvPr>
          <p:cNvSpPr txBox="1"/>
          <p:nvPr/>
        </p:nvSpPr>
        <p:spPr>
          <a:xfrm>
            <a:off x="6621741" y="2048401"/>
            <a:ext cx="3677681" cy="338554"/>
          </a:xfrm>
          <a:prstGeom prst="rect">
            <a:avLst/>
          </a:prstGeom>
          <a:noFill/>
        </p:spPr>
        <p:txBody>
          <a:bodyPr wrap="square">
            <a:spAutoFit/>
          </a:bodyPr>
          <a:lstStyle/>
          <a:p>
            <a:r>
              <a:rPr lang="zh-TW" altLang="en-US" sz="1600" dirty="0"/>
              <a:t>點選預開班級載入「原班」課程</a:t>
            </a:r>
          </a:p>
        </p:txBody>
      </p:sp>
      <p:sp>
        <p:nvSpPr>
          <p:cNvPr id="16" name="矩形 15">
            <a:extLst>
              <a:ext uri="{FF2B5EF4-FFF2-40B4-BE49-F238E27FC236}">
                <a16:creationId xmlns:a16="http://schemas.microsoft.com/office/drawing/2014/main" id="{E7CAF17E-A1FF-E8F9-318A-A41E8388ECD1}"/>
              </a:ext>
            </a:extLst>
          </p:cNvPr>
          <p:cNvSpPr/>
          <p:nvPr/>
        </p:nvSpPr>
        <p:spPr>
          <a:xfrm>
            <a:off x="6290730" y="2920212"/>
            <a:ext cx="595845" cy="34615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A70AC564-2DF0-4C0E-B756-208610FCBB02}"/>
              </a:ext>
            </a:extLst>
          </p:cNvPr>
          <p:cNvSpPr/>
          <p:nvPr/>
        </p:nvSpPr>
        <p:spPr>
          <a:xfrm>
            <a:off x="9729789" y="2920211"/>
            <a:ext cx="595845" cy="34615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3596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EBD4089E-5ED2-00AC-F7B0-593CA715301D}"/>
              </a:ext>
            </a:extLst>
          </p:cNvPr>
          <p:cNvPicPr>
            <a:picLocks noChangeAspect="1"/>
          </p:cNvPicPr>
          <p:nvPr/>
        </p:nvPicPr>
        <p:blipFill>
          <a:blip r:embed="rId2"/>
          <a:stretch>
            <a:fillRect/>
          </a:stretch>
        </p:blipFill>
        <p:spPr>
          <a:xfrm>
            <a:off x="3014085" y="2502727"/>
            <a:ext cx="8925521" cy="3739337"/>
          </a:xfrm>
          <a:prstGeom prst="rect">
            <a:avLst/>
          </a:prstGeom>
        </p:spPr>
      </p:pic>
      <p:pic>
        <p:nvPicPr>
          <p:cNvPr id="12" name="圖片 11">
            <a:extLst>
              <a:ext uri="{FF2B5EF4-FFF2-40B4-BE49-F238E27FC236}">
                <a16:creationId xmlns:a16="http://schemas.microsoft.com/office/drawing/2014/main" id="{2098DA08-6097-4BAE-CC07-66732AD18F39}"/>
              </a:ext>
            </a:extLst>
          </p:cNvPr>
          <p:cNvPicPr>
            <a:picLocks noChangeAspect="1"/>
          </p:cNvPicPr>
          <p:nvPr/>
        </p:nvPicPr>
        <p:blipFill>
          <a:blip r:embed="rId3"/>
          <a:stretch>
            <a:fillRect/>
          </a:stretch>
        </p:blipFill>
        <p:spPr>
          <a:xfrm>
            <a:off x="753482" y="2393690"/>
            <a:ext cx="1952898" cy="2381582"/>
          </a:xfrm>
          <a:prstGeom prst="rect">
            <a:avLst/>
          </a:prstGeom>
        </p:spPr>
      </p:pic>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原班預開對開課程處理</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200664" y="6276583"/>
            <a:ext cx="490226" cy="277091"/>
          </a:xfrm>
        </p:spPr>
        <p:txBody>
          <a:bodyPr/>
          <a:lstStyle/>
          <a:p>
            <a:pPr algn="ctr"/>
            <a:fld id="{534AF3B0-7061-4301-92CD-197F97EF81A1}" type="slidenum">
              <a:rPr lang="zh-TW" altLang="en-US" sz="1600" b="1" smtClean="0"/>
              <a:pPr algn="ctr"/>
              <a:t>13</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200664" y="6170016"/>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305" y="6218115"/>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962801"/>
            <a:ext cx="8326748" cy="2006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原班預開對開課程</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sp>
        <p:nvSpPr>
          <p:cNvPr id="21" name="矩形 20">
            <a:extLst>
              <a:ext uri="{FF2B5EF4-FFF2-40B4-BE49-F238E27FC236}">
                <a16:creationId xmlns:a16="http://schemas.microsoft.com/office/drawing/2014/main" id="{8600E2BA-F237-B6CA-14EC-2EDB3275EED8}"/>
              </a:ext>
            </a:extLst>
          </p:cNvPr>
          <p:cNvSpPr/>
          <p:nvPr/>
        </p:nvSpPr>
        <p:spPr>
          <a:xfrm>
            <a:off x="3156156" y="2953138"/>
            <a:ext cx="3149393" cy="226656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EC17906D-BBC4-381D-5777-7D8A9A692748}"/>
              </a:ext>
            </a:extLst>
          </p:cNvPr>
          <p:cNvSpPr/>
          <p:nvPr/>
        </p:nvSpPr>
        <p:spPr>
          <a:xfrm>
            <a:off x="826305" y="3744740"/>
            <a:ext cx="1659681" cy="34167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a:extLst>
              <a:ext uri="{FF2B5EF4-FFF2-40B4-BE49-F238E27FC236}">
                <a16:creationId xmlns:a16="http://schemas.microsoft.com/office/drawing/2014/main" id="{EE4FCEC6-2BBD-791B-2419-DE25D63CA2FA}"/>
              </a:ext>
            </a:extLst>
          </p:cNvPr>
          <p:cNvSpPr txBox="1"/>
          <p:nvPr/>
        </p:nvSpPr>
        <p:spPr>
          <a:xfrm>
            <a:off x="7159589" y="2063487"/>
            <a:ext cx="3677681" cy="338554"/>
          </a:xfrm>
          <a:prstGeom prst="rect">
            <a:avLst/>
          </a:prstGeom>
          <a:noFill/>
        </p:spPr>
        <p:txBody>
          <a:bodyPr wrap="square">
            <a:spAutoFit/>
          </a:bodyPr>
          <a:lstStyle/>
          <a:p>
            <a:r>
              <a:rPr lang="zh-TW" altLang="en-US" sz="1600" dirty="0"/>
              <a:t>點選課程規劃載入「原班對開」課程</a:t>
            </a:r>
          </a:p>
        </p:txBody>
      </p:sp>
      <p:sp>
        <p:nvSpPr>
          <p:cNvPr id="16" name="矩形 15">
            <a:extLst>
              <a:ext uri="{FF2B5EF4-FFF2-40B4-BE49-F238E27FC236}">
                <a16:creationId xmlns:a16="http://schemas.microsoft.com/office/drawing/2014/main" id="{E7CAF17E-A1FF-E8F9-318A-A41E8388ECD1}"/>
              </a:ext>
            </a:extLst>
          </p:cNvPr>
          <p:cNvSpPr/>
          <p:nvPr/>
        </p:nvSpPr>
        <p:spPr>
          <a:xfrm>
            <a:off x="6373780" y="2973303"/>
            <a:ext cx="5565826" cy="287504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文字方塊 12">
            <a:extLst>
              <a:ext uri="{FF2B5EF4-FFF2-40B4-BE49-F238E27FC236}">
                <a16:creationId xmlns:a16="http://schemas.microsoft.com/office/drawing/2014/main" id="{CA625F96-FA6D-5F7B-051F-6FC10D3540A5}"/>
              </a:ext>
            </a:extLst>
          </p:cNvPr>
          <p:cNvSpPr txBox="1"/>
          <p:nvPr/>
        </p:nvSpPr>
        <p:spPr>
          <a:xfrm>
            <a:off x="2419248" y="6321688"/>
            <a:ext cx="9829160" cy="338554"/>
          </a:xfrm>
          <a:prstGeom prst="rect">
            <a:avLst/>
          </a:prstGeom>
          <a:noFill/>
        </p:spPr>
        <p:txBody>
          <a:bodyPr wrap="square">
            <a:spAutoFit/>
          </a:bodyPr>
          <a:lstStyle/>
          <a:p>
            <a:r>
              <a:rPr lang="zh-TW" altLang="en-US" sz="1600" dirty="0"/>
              <a:t>「原班對開」課程定義：課程規畫表中上下學期具備相同級別或上學期與下學期科目不同且已完成對開設定</a:t>
            </a:r>
          </a:p>
        </p:txBody>
      </p:sp>
    </p:spTree>
    <p:extLst>
      <p:ext uri="{BB962C8B-B14F-4D97-AF65-F5344CB8AC3E}">
        <p14:creationId xmlns:p14="http://schemas.microsoft.com/office/powerpoint/2010/main" val="2321465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fontScale="90000"/>
          </a:bodyPr>
          <a:lstStyle/>
          <a:p>
            <a:r>
              <a:rPr lang="zh-TW" altLang="en-US" sz="3600" dirty="0"/>
              <a:t>預開課處理作業</a:t>
            </a:r>
            <a:r>
              <a:rPr lang="en-US" altLang="zh-TW" sz="3600" dirty="0"/>
              <a:t>-</a:t>
            </a:r>
            <a:r>
              <a:rPr lang="zh-TW" altLang="en-US" sz="3600" dirty="0"/>
              <a:t>原班</a:t>
            </a:r>
            <a:r>
              <a:rPr lang="en-US" altLang="zh-TW" sz="3600" dirty="0"/>
              <a:t>/</a:t>
            </a:r>
            <a:r>
              <a:rPr lang="zh-TW" altLang="en-US" sz="3600" dirty="0"/>
              <a:t>對開預開課程處理</a:t>
            </a:r>
            <a:r>
              <a:rPr lang="en-US" altLang="zh-TW" sz="3600" dirty="0"/>
              <a:t>-</a:t>
            </a:r>
            <a:r>
              <a:rPr lang="zh-TW" altLang="en-US" sz="3600" dirty="0"/>
              <a:t>課程名稱命名</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11476581" y="6262411"/>
            <a:ext cx="490226" cy="277091"/>
          </a:xfrm>
        </p:spPr>
        <p:txBody>
          <a:bodyPr/>
          <a:lstStyle/>
          <a:p>
            <a:pPr algn="ctr"/>
            <a:fld id="{534AF3B0-7061-4301-92CD-197F97EF81A1}" type="slidenum">
              <a:rPr lang="zh-TW" altLang="en-US" sz="1600" b="1" smtClean="0"/>
              <a:pPr algn="ctr"/>
              <a:t>14</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11476581" y="6155844"/>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2422" y="6191048"/>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962802"/>
            <a:ext cx="8326748" cy="461666"/>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原班</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對開預開課程</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pic>
        <p:nvPicPr>
          <p:cNvPr id="4" name="圖片 3">
            <a:extLst>
              <a:ext uri="{FF2B5EF4-FFF2-40B4-BE49-F238E27FC236}">
                <a16:creationId xmlns:a16="http://schemas.microsoft.com/office/drawing/2014/main" id="{436AEB06-0E8B-7EA9-002E-4F9DD4149B47}"/>
              </a:ext>
            </a:extLst>
          </p:cNvPr>
          <p:cNvPicPr>
            <a:picLocks noChangeAspect="1"/>
          </p:cNvPicPr>
          <p:nvPr/>
        </p:nvPicPr>
        <p:blipFill>
          <a:blip r:embed="rId3"/>
          <a:stretch>
            <a:fillRect/>
          </a:stretch>
        </p:blipFill>
        <p:spPr>
          <a:xfrm>
            <a:off x="1529404" y="2566914"/>
            <a:ext cx="2783670" cy="1022366"/>
          </a:xfrm>
          <a:prstGeom prst="rect">
            <a:avLst/>
          </a:prstGeom>
        </p:spPr>
      </p:pic>
      <p:pic>
        <p:nvPicPr>
          <p:cNvPr id="13" name="圖片 12">
            <a:extLst>
              <a:ext uri="{FF2B5EF4-FFF2-40B4-BE49-F238E27FC236}">
                <a16:creationId xmlns:a16="http://schemas.microsoft.com/office/drawing/2014/main" id="{19CCDE89-2AED-A7E5-2870-FD80C10F4C89}"/>
              </a:ext>
            </a:extLst>
          </p:cNvPr>
          <p:cNvPicPr>
            <a:picLocks noChangeAspect="1"/>
          </p:cNvPicPr>
          <p:nvPr/>
        </p:nvPicPr>
        <p:blipFill>
          <a:blip r:embed="rId4"/>
          <a:stretch>
            <a:fillRect/>
          </a:stretch>
        </p:blipFill>
        <p:spPr>
          <a:xfrm>
            <a:off x="2205773" y="3703648"/>
            <a:ext cx="781159" cy="1267002"/>
          </a:xfrm>
          <a:prstGeom prst="rect">
            <a:avLst/>
          </a:prstGeom>
        </p:spPr>
      </p:pic>
      <p:pic>
        <p:nvPicPr>
          <p:cNvPr id="15" name="圖片 14">
            <a:extLst>
              <a:ext uri="{FF2B5EF4-FFF2-40B4-BE49-F238E27FC236}">
                <a16:creationId xmlns:a16="http://schemas.microsoft.com/office/drawing/2014/main" id="{9F653DBA-352B-8657-ADA8-86619F442D5A}"/>
              </a:ext>
            </a:extLst>
          </p:cNvPr>
          <p:cNvPicPr>
            <a:picLocks noChangeAspect="1"/>
          </p:cNvPicPr>
          <p:nvPr/>
        </p:nvPicPr>
        <p:blipFill>
          <a:blip r:embed="rId5"/>
          <a:stretch>
            <a:fillRect/>
          </a:stretch>
        </p:blipFill>
        <p:spPr>
          <a:xfrm>
            <a:off x="3158266" y="3703648"/>
            <a:ext cx="1162212" cy="1505160"/>
          </a:xfrm>
          <a:prstGeom prst="rect">
            <a:avLst/>
          </a:prstGeom>
        </p:spPr>
      </p:pic>
      <p:sp>
        <p:nvSpPr>
          <p:cNvPr id="17" name="文字方塊 16">
            <a:extLst>
              <a:ext uri="{FF2B5EF4-FFF2-40B4-BE49-F238E27FC236}">
                <a16:creationId xmlns:a16="http://schemas.microsoft.com/office/drawing/2014/main" id="{C87C8D34-E53C-DFBC-3B10-8CC80E799E15}"/>
              </a:ext>
            </a:extLst>
          </p:cNvPr>
          <p:cNvSpPr txBox="1"/>
          <p:nvPr/>
        </p:nvSpPr>
        <p:spPr>
          <a:xfrm>
            <a:off x="6034924" y="2895383"/>
            <a:ext cx="3305175" cy="369332"/>
          </a:xfrm>
          <a:prstGeom prst="rect">
            <a:avLst/>
          </a:prstGeom>
          <a:noFill/>
        </p:spPr>
        <p:txBody>
          <a:bodyPr wrap="square">
            <a:spAutoFit/>
          </a:bodyPr>
          <a:lstStyle/>
          <a:p>
            <a:r>
              <a:rPr lang="zh-TW" altLang="en-US" b="1" dirty="0"/>
              <a:t>原班課程名稱由</a:t>
            </a:r>
            <a:r>
              <a:rPr lang="en-US" altLang="zh-TW" b="1" dirty="0"/>
              <a:t>4</a:t>
            </a:r>
            <a:r>
              <a:rPr lang="zh-TW" altLang="en-US" b="1" dirty="0"/>
              <a:t>部分組合而成</a:t>
            </a:r>
          </a:p>
        </p:txBody>
      </p:sp>
      <p:grpSp>
        <p:nvGrpSpPr>
          <p:cNvPr id="18" name="群組 17">
            <a:extLst>
              <a:ext uri="{FF2B5EF4-FFF2-40B4-BE49-F238E27FC236}">
                <a16:creationId xmlns:a16="http://schemas.microsoft.com/office/drawing/2014/main" id="{E0F10C8B-5654-98F8-2A98-1B79128A8087}"/>
              </a:ext>
            </a:extLst>
          </p:cNvPr>
          <p:cNvGrpSpPr/>
          <p:nvPr/>
        </p:nvGrpSpPr>
        <p:grpSpPr>
          <a:xfrm>
            <a:off x="5458662" y="3384051"/>
            <a:ext cx="1152526" cy="900185"/>
            <a:chOff x="7190527" y="3784185"/>
            <a:chExt cx="1152526" cy="900185"/>
          </a:xfrm>
        </p:grpSpPr>
        <p:sp>
          <p:nvSpPr>
            <p:cNvPr id="19" name="矩形 18">
              <a:extLst>
                <a:ext uri="{FF2B5EF4-FFF2-40B4-BE49-F238E27FC236}">
                  <a16:creationId xmlns:a16="http://schemas.microsoft.com/office/drawing/2014/main" id="{879EDDB9-7370-BD7A-66C9-3073CF83042F}"/>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1</a:t>
              </a:r>
              <a:endParaRPr lang="zh-TW" altLang="en-US" dirty="0">
                <a:solidFill>
                  <a:sysClr val="windowText" lastClr="000000"/>
                </a:solidFill>
                <a:latin typeface="Arial Black" panose="020B0A04020102020204" pitchFamily="34" charset="0"/>
              </a:endParaRPr>
            </a:p>
          </p:txBody>
        </p:sp>
        <p:sp>
          <p:nvSpPr>
            <p:cNvPr id="20" name="文字方塊 19">
              <a:extLst>
                <a:ext uri="{FF2B5EF4-FFF2-40B4-BE49-F238E27FC236}">
                  <a16:creationId xmlns:a16="http://schemas.microsoft.com/office/drawing/2014/main" id="{C7612620-828E-BBA6-D26C-9AED64029AEE}"/>
                </a:ext>
              </a:extLst>
            </p:cNvPr>
            <p:cNvSpPr txBox="1"/>
            <p:nvPr/>
          </p:nvSpPr>
          <p:spPr>
            <a:xfrm>
              <a:off x="7190527" y="4164262"/>
              <a:ext cx="1152525" cy="369332"/>
            </a:xfrm>
            <a:prstGeom prst="rect">
              <a:avLst/>
            </a:prstGeom>
            <a:noFill/>
          </p:spPr>
          <p:txBody>
            <a:bodyPr wrap="square" rtlCol="0">
              <a:spAutoFit/>
            </a:bodyPr>
            <a:lstStyle/>
            <a:p>
              <a:r>
                <a:rPr lang="zh-TW" altLang="en-US" dirty="0"/>
                <a:t>自訂字串</a:t>
              </a:r>
            </a:p>
          </p:txBody>
        </p:sp>
      </p:grpSp>
      <p:grpSp>
        <p:nvGrpSpPr>
          <p:cNvPr id="23" name="群組 22">
            <a:extLst>
              <a:ext uri="{FF2B5EF4-FFF2-40B4-BE49-F238E27FC236}">
                <a16:creationId xmlns:a16="http://schemas.microsoft.com/office/drawing/2014/main" id="{729348A3-2E89-3CC7-0EFA-E81AD45E950C}"/>
              </a:ext>
            </a:extLst>
          </p:cNvPr>
          <p:cNvGrpSpPr/>
          <p:nvPr/>
        </p:nvGrpSpPr>
        <p:grpSpPr>
          <a:xfrm>
            <a:off x="6663450" y="3380534"/>
            <a:ext cx="1152526" cy="900185"/>
            <a:chOff x="7190527" y="3784185"/>
            <a:chExt cx="1152526" cy="900185"/>
          </a:xfrm>
        </p:grpSpPr>
        <p:sp>
          <p:nvSpPr>
            <p:cNvPr id="24" name="矩形 23">
              <a:extLst>
                <a:ext uri="{FF2B5EF4-FFF2-40B4-BE49-F238E27FC236}">
                  <a16:creationId xmlns:a16="http://schemas.microsoft.com/office/drawing/2014/main" id="{51508E2B-3276-77F2-D06B-0E8EE123CC22}"/>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2</a:t>
              </a:r>
              <a:endParaRPr lang="zh-TW" altLang="en-US" dirty="0">
                <a:solidFill>
                  <a:sysClr val="windowText" lastClr="000000"/>
                </a:solidFill>
                <a:latin typeface="Arial Black" panose="020B0A04020102020204" pitchFamily="34" charset="0"/>
              </a:endParaRPr>
            </a:p>
          </p:txBody>
        </p:sp>
        <p:sp>
          <p:nvSpPr>
            <p:cNvPr id="25" name="文字方塊 24">
              <a:extLst>
                <a:ext uri="{FF2B5EF4-FFF2-40B4-BE49-F238E27FC236}">
                  <a16:creationId xmlns:a16="http://schemas.microsoft.com/office/drawing/2014/main" id="{05F94555-1E8D-A0AB-F5A4-03906FCCEBA7}"/>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前置碼</a:t>
              </a:r>
            </a:p>
          </p:txBody>
        </p:sp>
      </p:grpSp>
      <p:grpSp>
        <p:nvGrpSpPr>
          <p:cNvPr id="26" name="群組 25">
            <a:extLst>
              <a:ext uri="{FF2B5EF4-FFF2-40B4-BE49-F238E27FC236}">
                <a16:creationId xmlns:a16="http://schemas.microsoft.com/office/drawing/2014/main" id="{7A41ABCE-A530-16AD-C085-5666D38E7603}"/>
              </a:ext>
            </a:extLst>
          </p:cNvPr>
          <p:cNvGrpSpPr/>
          <p:nvPr/>
        </p:nvGrpSpPr>
        <p:grpSpPr>
          <a:xfrm>
            <a:off x="8300583" y="3384051"/>
            <a:ext cx="1152526" cy="900185"/>
            <a:chOff x="7190527" y="3784185"/>
            <a:chExt cx="1152526" cy="900185"/>
          </a:xfrm>
        </p:grpSpPr>
        <p:sp>
          <p:nvSpPr>
            <p:cNvPr id="27" name="矩形 26">
              <a:extLst>
                <a:ext uri="{FF2B5EF4-FFF2-40B4-BE49-F238E27FC236}">
                  <a16:creationId xmlns:a16="http://schemas.microsoft.com/office/drawing/2014/main" id="{E2D53648-5201-93C4-FF96-41E61B690DD6}"/>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3</a:t>
              </a:r>
              <a:endParaRPr lang="zh-TW" altLang="en-US" dirty="0">
                <a:solidFill>
                  <a:sysClr val="windowText" lastClr="000000"/>
                </a:solidFill>
                <a:latin typeface="Arial Black" panose="020B0A04020102020204" pitchFamily="34" charset="0"/>
              </a:endParaRPr>
            </a:p>
          </p:txBody>
        </p:sp>
        <p:sp>
          <p:nvSpPr>
            <p:cNvPr id="29" name="文字方塊 28">
              <a:extLst>
                <a:ext uri="{FF2B5EF4-FFF2-40B4-BE49-F238E27FC236}">
                  <a16:creationId xmlns:a16="http://schemas.microsoft.com/office/drawing/2014/main" id="{B42DC2AA-57F4-CD2F-3F86-B31FB0D31DC6}"/>
                </a:ext>
              </a:extLst>
            </p:cNvPr>
            <p:cNvSpPr txBox="1"/>
            <p:nvPr/>
          </p:nvSpPr>
          <p:spPr>
            <a:xfrm>
              <a:off x="7190527" y="4164262"/>
              <a:ext cx="1152525" cy="369332"/>
            </a:xfrm>
            <a:prstGeom prst="rect">
              <a:avLst/>
            </a:prstGeom>
            <a:noFill/>
          </p:spPr>
          <p:txBody>
            <a:bodyPr wrap="square" rtlCol="0">
              <a:spAutoFit/>
            </a:bodyPr>
            <a:lstStyle/>
            <a:p>
              <a:r>
                <a:rPr lang="zh-TW" altLang="en-US" dirty="0"/>
                <a:t>科目名稱</a:t>
              </a:r>
            </a:p>
          </p:txBody>
        </p:sp>
      </p:grpSp>
      <p:grpSp>
        <p:nvGrpSpPr>
          <p:cNvPr id="30" name="群組 29">
            <a:extLst>
              <a:ext uri="{FF2B5EF4-FFF2-40B4-BE49-F238E27FC236}">
                <a16:creationId xmlns:a16="http://schemas.microsoft.com/office/drawing/2014/main" id="{3692252B-7B0B-1989-4110-34EAC64D3F80}"/>
              </a:ext>
            </a:extLst>
          </p:cNvPr>
          <p:cNvGrpSpPr/>
          <p:nvPr/>
        </p:nvGrpSpPr>
        <p:grpSpPr>
          <a:xfrm>
            <a:off x="9957867" y="3384051"/>
            <a:ext cx="1152526" cy="900185"/>
            <a:chOff x="7190527" y="3784185"/>
            <a:chExt cx="1152526" cy="900185"/>
          </a:xfrm>
        </p:grpSpPr>
        <p:sp>
          <p:nvSpPr>
            <p:cNvPr id="31" name="矩形 30">
              <a:extLst>
                <a:ext uri="{FF2B5EF4-FFF2-40B4-BE49-F238E27FC236}">
                  <a16:creationId xmlns:a16="http://schemas.microsoft.com/office/drawing/2014/main" id="{02D854E4-D1DB-3585-8822-D9FC1B460D96}"/>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4</a:t>
              </a:r>
              <a:endParaRPr lang="zh-TW" altLang="en-US" dirty="0">
                <a:solidFill>
                  <a:sysClr val="windowText" lastClr="000000"/>
                </a:solidFill>
                <a:latin typeface="Arial Black" panose="020B0A04020102020204" pitchFamily="34" charset="0"/>
              </a:endParaRPr>
            </a:p>
          </p:txBody>
        </p:sp>
        <p:sp>
          <p:nvSpPr>
            <p:cNvPr id="32" name="文字方塊 31">
              <a:extLst>
                <a:ext uri="{FF2B5EF4-FFF2-40B4-BE49-F238E27FC236}">
                  <a16:creationId xmlns:a16="http://schemas.microsoft.com/office/drawing/2014/main" id="{504D39E1-F4BA-17EC-2AD3-8A4A7D794D8D}"/>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級別</a:t>
              </a:r>
            </a:p>
          </p:txBody>
        </p:sp>
      </p:grpSp>
      <p:grpSp>
        <p:nvGrpSpPr>
          <p:cNvPr id="33" name="群組 32">
            <a:extLst>
              <a:ext uri="{FF2B5EF4-FFF2-40B4-BE49-F238E27FC236}">
                <a16:creationId xmlns:a16="http://schemas.microsoft.com/office/drawing/2014/main" id="{49F170EF-3666-9B85-8B31-7CACF134EB8D}"/>
              </a:ext>
            </a:extLst>
          </p:cNvPr>
          <p:cNvGrpSpPr/>
          <p:nvPr/>
        </p:nvGrpSpPr>
        <p:grpSpPr>
          <a:xfrm>
            <a:off x="9496615" y="3384051"/>
            <a:ext cx="417746" cy="900185"/>
            <a:chOff x="7165850" y="3784185"/>
            <a:chExt cx="1177203" cy="900185"/>
          </a:xfrm>
        </p:grpSpPr>
        <p:sp>
          <p:nvSpPr>
            <p:cNvPr id="34" name="矩形 33">
              <a:extLst>
                <a:ext uri="{FF2B5EF4-FFF2-40B4-BE49-F238E27FC236}">
                  <a16:creationId xmlns:a16="http://schemas.microsoft.com/office/drawing/2014/main" id="{9BD29723-D902-5C7B-FA17-A0372ADBA099}"/>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zh-TW" altLang="en-US" dirty="0">
                <a:solidFill>
                  <a:sysClr val="windowText" lastClr="000000"/>
                </a:solidFill>
                <a:latin typeface="Arial Black" panose="020B0A04020102020204" pitchFamily="34" charset="0"/>
              </a:endParaRPr>
            </a:p>
          </p:txBody>
        </p:sp>
        <p:sp>
          <p:nvSpPr>
            <p:cNvPr id="35" name="文字方塊 34">
              <a:extLst>
                <a:ext uri="{FF2B5EF4-FFF2-40B4-BE49-F238E27FC236}">
                  <a16:creationId xmlns:a16="http://schemas.microsoft.com/office/drawing/2014/main" id="{A2B7A666-C997-E662-AC7E-660760A59185}"/>
                </a:ext>
              </a:extLst>
            </p:cNvPr>
            <p:cNvSpPr txBox="1"/>
            <p:nvPr/>
          </p:nvSpPr>
          <p:spPr>
            <a:xfrm>
              <a:off x="7165850" y="3911111"/>
              <a:ext cx="1152526" cy="646331"/>
            </a:xfrm>
            <a:prstGeom prst="rect">
              <a:avLst/>
            </a:prstGeom>
            <a:noFill/>
          </p:spPr>
          <p:txBody>
            <a:bodyPr wrap="square" rtlCol="0">
              <a:spAutoFit/>
            </a:bodyPr>
            <a:lstStyle/>
            <a:p>
              <a:r>
                <a:rPr lang="zh-TW" altLang="en-US" dirty="0"/>
                <a:t>空格</a:t>
              </a:r>
            </a:p>
          </p:txBody>
        </p:sp>
      </p:grpSp>
      <p:sp>
        <p:nvSpPr>
          <p:cNvPr id="36" name="矩形 35">
            <a:extLst>
              <a:ext uri="{FF2B5EF4-FFF2-40B4-BE49-F238E27FC236}">
                <a16:creationId xmlns:a16="http://schemas.microsoft.com/office/drawing/2014/main" id="{247E8CF3-7429-303A-805E-89CD1E53CA1E}"/>
              </a:ext>
            </a:extLst>
          </p:cNvPr>
          <p:cNvSpPr/>
          <p:nvPr/>
        </p:nvSpPr>
        <p:spPr>
          <a:xfrm>
            <a:off x="984309" y="5587452"/>
            <a:ext cx="1612044" cy="1058618"/>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7" name="文字方塊 36">
            <a:extLst>
              <a:ext uri="{FF2B5EF4-FFF2-40B4-BE49-F238E27FC236}">
                <a16:creationId xmlns:a16="http://schemas.microsoft.com/office/drawing/2014/main" id="{B039B255-9056-CC77-EE2A-54124B36E389}"/>
              </a:ext>
            </a:extLst>
          </p:cNvPr>
          <p:cNvSpPr txBox="1"/>
          <p:nvPr/>
        </p:nvSpPr>
        <p:spPr>
          <a:xfrm>
            <a:off x="1055797" y="5653755"/>
            <a:ext cx="1540556" cy="954107"/>
          </a:xfrm>
          <a:prstGeom prst="rect">
            <a:avLst/>
          </a:prstGeom>
          <a:noFill/>
        </p:spPr>
        <p:txBody>
          <a:bodyPr wrap="square">
            <a:spAutoFit/>
          </a:bodyPr>
          <a:lstStyle/>
          <a:p>
            <a:r>
              <a:rPr lang="zh-TW" altLang="en-US" sz="1400" b="1" dirty="0"/>
              <a:t>課程名稱前置碼可選擇無、班級名稱、班級編碼或年級</a:t>
            </a:r>
          </a:p>
        </p:txBody>
      </p:sp>
      <p:cxnSp>
        <p:nvCxnSpPr>
          <p:cNvPr id="38" name="接點: 肘形 37">
            <a:extLst>
              <a:ext uri="{FF2B5EF4-FFF2-40B4-BE49-F238E27FC236}">
                <a16:creationId xmlns:a16="http://schemas.microsoft.com/office/drawing/2014/main" id="{31655FED-5215-E00E-6D50-B71B709D1811}"/>
              </a:ext>
            </a:extLst>
          </p:cNvPr>
          <p:cNvCxnSpPr>
            <a:cxnSpLocks/>
            <a:stCxn id="36" idx="0"/>
            <a:endCxn id="13" idx="2"/>
          </p:cNvCxnSpPr>
          <p:nvPr/>
        </p:nvCxnSpPr>
        <p:spPr>
          <a:xfrm rot="5400000" flipH="1" flipV="1">
            <a:off x="1884941" y="4876040"/>
            <a:ext cx="616802" cy="806022"/>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文字方塊 42">
            <a:extLst>
              <a:ext uri="{FF2B5EF4-FFF2-40B4-BE49-F238E27FC236}">
                <a16:creationId xmlns:a16="http://schemas.microsoft.com/office/drawing/2014/main" id="{46F1032B-FDF2-478C-E3C1-AE9319F19805}"/>
              </a:ext>
            </a:extLst>
          </p:cNvPr>
          <p:cNvSpPr txBox="1"/>
          <p:nvPr/>
        </p:nvSpPr>
        <p:spPr>
          <a:xfrm>
            <a:off x="7052667" y="1981676"/>
            <a:ext cx="5339234" cy="461665"/>
          </a:xfrm>
          <a:prstGeom prst="rect">
            <a:avLst/>
          </a:prstGeom>
          <a:noFill/>
        </p:spPr>
        <p:txBody>
          <a:bodyPr wrap="square">
            <a:spAutoFit/>
          </a:bodyPr>
          <a:lstStyle/>
          <a:p>
            <a:r>
              <a:rPr lang="zh-TW" altLang="en-US" sz="2400" b="1" u="sng" dirty="0"/>
              <a:t>課程名稱在該學年度學期為唯一值</a:t>
            </a:r>
          </a:p>
        </p:txBody>
      </p:sp>
      <p:sp>
        <p:nvSpPr>
          <p:cNvPr id="46" name="矩形 45">
            <a:extLst>
              <a:ext uri="{FF2B5EF4-FFF2-40B4-BE49-F238E27FC236}">
                <a16:creationId xmlns:a16="http://schemas.microsoft.com/office/drawing/2014/main" id="{E28D5625-679D-C0C1-BACF-A9E34FDAAA00}"/>
              </a:ext>
            </a:extLst>
          </p:cNvPr>
          <p:cNvSpPr/>
          <p:nvPr/>
        </p:nvSpPr>
        <p:spPr>
          <a:xfrm>
            <a:off x="3173344" y="5587452"/>
            <a:ext cx="1612044" cy="1058618"/>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7" name="文字方塊 46">
            <a:extLst>
              <a:ext uri="{FF2B5EF4-FFF2-40B4-BE49-F238E27FC236}">
                <a16:creationId xmlns:a16="http://schemas.microsoft.com/office/drawing/2014/main" id="{7A31F7C1-5177-4E2B-3742-10E611A1035E}"/>
              </a:ext>
            </a:extLst>
          </p:cNvPr>
          <p:cNvSpPr txBox="1"/>
          <p:nvPr/>
        </p:nvSpPr>
        <p:spPr>
          <a:xfrm>
            <a:off x="3244832" y="5653755"/>
            <a:ext cx="1540556" cy="523220"/>
          </a:xfrm>
          <a:prstGeom prst="rect">
            <a:avLst/>
          </a:prstGeom>
          <a:noFill/>
        </p:spPr>
        <p:txBody>
          <a:bodyPr wrap="square">
            <a:spAutoFit/>
          </a:bodyPr>
          <a:lstStyle/>
          <a:p>
            <a:r>
              <a:rPr lang="zh-TW" altLang="en-US" sz="1400" b="1" dirty="0"/>
              <a:t>級別數字之顯示格式</a:t>
            </a:r>
          </a:p>
        </p:txBody>
      </p:sp>
      <p:cxnSp>
        <p:nvCxnSpPr>
          <p:cNvPr id="48" name="接點: 肘形 47">
            <a:extLst>
              <a:ext uri="{FF2B5EF4-FFF2-40B4-BE49-F238E27FC236}">
                <a16:creationId xmlns:a16="http://schemas.microsoft.com/office/drawing/2014/main" id="{E5A73D63-7079-8E55-281C-88B6E7A1267C}"/>
              </a:ext>
            </a:extLst>
          </p:cNvPr>
          <p:cNvCxnSpPr>
            <a:cxnSpLocks/>
            <a:stCxn id="46" idx="0"/>
            <a:endCxn id="15" idx="2"/>
          </p:cNvCxnSpPr>
          <p:nvPr/>
        </p:nvCxnSpPr>
        <p:spPr>
          <a:xfrm rot="16200000" flipV="1">
            <a:off x="3670047" y="5278133"/>
            <a:ext cx="378644" cy="239994"/>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文字方塊 50">
            <a:extLst>
              <a:ext uri="{FF2B5EF4-FFF2-40B4-BE49-F238E27FC236}">
                <a16:creationId xmlns:a16="http://schemas.microsoft.com/office/drawing/2014/main" id="{9C0AA6C4-B3B0-5B35-B6E2-5BD90EF30CE3}"/>
              </a:ext>
            </a:extLst>
          </p:cNvPr>
          <p:cNvSpPr txBox="1"/>
          <p:nvPr/>
        </p:nvSpPr>
        <p:spPr>
          <a:xfrm>
            <a:off x="5400079" y="4526782"/>
            <a:ext cx="3305175" cy="1200329"/>
          </a:xfrm>
          <a:prstGeom prst="rect">
            <a:avLst/>
          </a:prstGeom>
          <a:noFill/>
        </p:spPr>
        <p:txBody>
          <a:bodyPr wrap="square">
            <a:spAutoFit/>
          </a:bodyPr>
          <a:lstStyle/>
          <a:p>
            <a:r>
              <a:rPr lang="zh-TW" altLang="en-US" b="1" dirty="0"/>
              <a:t>建議課程名稱命名設定：</a:t>
            </a:r>
            <a:endParaRPr lang="en-US" altLang="zh-TW" b="1" dirty="0"/>
          </a:p>
          <a:p>
            <a:r>
              <a:rPr lang="en-US" altLang="zh-TW" b="1" dirty="0"/>
              <a:t>1.</a:t>
            </a:r>
            <a:r>
              <a:rPr lang="zh-TW" altLang="en-US" b="1" dirty="0"/>
              <a:t>自訂字串保持空白</a:t>
            </a:r>
            <a:endParaRPr lang="en-US" altLang="zh-TW" b="1" dirty="0"/>
          </a:p>
          <a:p>
            <a:r>
              <a:rPr lang="en-US" altLang="zh-TW" b="1" dirty="0"/>
              <a:t>2.</a:t>
            </a:r>
            <a:r>
              <a:rPr lang="zh-TW" altLang="en-US" b="1" dirty="0"/>
              <a:t>前置碼選擇班級名稱</a:t>
            </a:r>
            <a:endParaRPr lang="en-US" altLang="zh-TW" b="1" dirty="0"/>
          </a:p>
          <a:p>
            <a:r>
              <a:rPr lang="en-US" altLang="zh-TW" b="1" dirty="0"/>
              <a:t>3.</a:t>
            </a:r>
            <a:r>
              <a:rPr lang="zh-TW" altLang="en-US" b="1" dirty="0"/>
              <a:t>級別格式選擇羅馬數字</a:t>
            </a:r>
          </a:p>
        </p:txBody>
      </p:sp>
      <p:grpSp>
        <p:nvGrpSpPr>
          <p:cNvPr id="52" name="群組 51">
            <a:extLst>
              <a:ext uri="{FF2B5EF4-FFF2-40B4-BE49-F238E27FC236}">
                <a16:creationId xmlns:a16="http://schemas.microsoft.com/office/drawing/2014/main" id="{8D217D6B-4E5B-1A7B-8175-13CB57C1E625}"/>
              </a:ext>
            </a:extLst>
          </p:cNvPr>
          <p:cNvGrpSpPr/>
          <p:nvPr/>
        </p:nvGrpSpPr>
        <p:grpSpPr>
          <a:xfrm>
            <a:off x="7853784" y="3380534"/>
            <a:ext cx="408989" cy="900185"/>
            <a:chOff x="7190527" y="3784185"/>
            <a:chExt cx="1152526" cy="900185"/>
          </a:xfrm>
        </p:grpSpPr>
        <p:sp>
          <p:nvSpPr>
            <p:cNvPr id="53" name="矩形 52">
              <a:extLst>
                <a:ext uri="{FF2B5EF4-FFF2-40B4-BE49-F238E27FC236}">
                  <a16:creationId xmlns:a16="http://schemas.microsoft.com/office/drawing/2014/main" id="{2CD80ECE-D442-D54C-77F1-D9EFA20E6962}"/>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zh-TW" altLang="en-US" dirty="0">
                <a:solidFill>
                  <a:sysClr val="windowText" lastClr="000000"/>
                </a:solidFill>
                <a:latin typeface="Arial Black" panose="020B0A04020102020204" pitchFamily="34" charset="0"/>
              </a:endParaRPr>
            </a:p>
          </p:txBody>
        </p:sp>
        <p:sp>
          <p:nvSpPr>
            <p:cNvPr id="54" name="文字方塊 53">
              <a:extLst>
                <a:ext uri="{FF2B5EF4-FFF2-40B4-BE49-F238E27FC236}">
                  <a16:creationId xmlns:a16="http://schemas.microsoft.com/office/drawing/2014/main" id="{089F2CBA-DEAB-4912-B9A8-123BF55F5F1E}"/>
                </a:ext>
              </a:extLst>
            </p:cNvPr>
            <p:cNvSpPr txBox="1"/>
            <p:nvPr/>
          </p:nvSpPr>
          <p:spPr>
            <a:xfrm>
              <a:off x="7190527" y="3895238"/>
              <a:ext cx="1152526" cy="646331"/>
            </a:xfrm>
            <a:prstGeom prst="rect">
              <a:avLst/>
            </a:prstGeom>
            <a:noFill/>
          </p:spPr>
          <p:txBody>
            <a:bodyPr wrap="square" rtlCol="0">
              <a:spAutoFit/>
            </a:bodyPr>
            <a:lstStyle/>
            <a:p>
              <a:pPr algn="ctr"/>
              <a:r>
                <a:rPr lang="en-US" altLang="zh-TW" sz="3600" b="1" dirty="0"/>
                <a:t>-</a:t>
              </a:r>
              <a:endParaRPr lang="zh-TW" altLang="en-US" sz="3600" b="1" dirty="0"/>
            </a:p>
          </p:txBody>
        </p:sp>
      </p:grpSp>
    </p:spTree>
    <p:extLst>
      <p:ext uri="{BB962C8B-B14F-4D97-AF65-F5344CB8AC3E}">
        <p14:creationId xmlns:p14="http://schemas.microsoft.com/office/powerpoint/2010/main" val="3035752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CF7DE108-106E-6FE0-EADE-BBDD23CE4648}"/>
              </a:ext>
            </a:extLst>
          </p:cNvPr>
          <p:cNvPicPr>
            <a:picLocks noChangeAspect="1"/>
          </p:cNvPicPr>
          <p:nvPr/>
        </p:nvPicPr>
        <p:blipFill>
          <a:blip r:embed="rId2"/>
          <a:stretch>
            <a:fillRect/>
          </a:stretch>
        </p:blipFill>
        <p:spPr>
          <a:xfrm>
            <a:off x="3269303" y="2468281"/>
            <a:ext cx="6466358" cy="4115431"/>
          </a:xfrm>
          <a:prstGeom prst="rect">
            <a:avLst/>
          </a:prstGeom>
        </p:spPr>
      </p:pic>
      <p:pic>
        <p:nvPicPr>
          <p:cNvPr id="11" name="圖片 10">
            <a:extLst>
              <a:ext uri="{FF2B5EF4-FFF2-40B4-BE49-F238E27FC236}">
                <a16:creationId xmlns:a16="http://schemas.microsoft.com/office/drawing/2014/main" id="{82AB9AC3-FF0B-F510-3E74-A679F503B03A}"/>
              </a:ext>
            </a:extLst>
          </p:cNvPr>
          <p:cNvPicPr>
            <a:picLocks noChangeAspect="1"/>
          </p:cNvPicPr>
          <p:nvPr/>
        </p:nvPicPr>
        <p:blipFill>
          <a:blip r:embed="rId3"/>
          <a:stretch>
            <a:fillRect/>
          </a:stretch>
        </p:blipFill>
        <p:spPr>
          <a:xfrm>
            <a:off x="894564" y="2402041"/>
            <a:ext cx="1971950" cy="2305372"/>
          </a:xfrm>
          <a:prstGeom prst="rect">
            <a:avLst/>
          </a:prstGeom>
        </p:spPr>
      </p:pic>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跨班預開課程處理</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200664" y="6276583"/>
            <a:ext cx="490226" cy="277091"/>
          </a:xfrm>
        </p:spPr>
        <p:txBody>
          <a:bodyPr/>
          <a:lstStyle/>
          <a:p>
            <a:pPr algn="ctr"/>
            <a:fld id="{534AF3B0-7061-4301-92CD-197F97EF81A1}" type="slidenum">
              <a:rPr lang="zh-TW" altLang="en-US" sz="1600" b="1" smtClean="0"/>
              <a:pPr algn="ctr"/>
              <a:t>15</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200664" y="6170016"/>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305" y="6218115"/>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962801"/>
            <a:ext cx="8326748" cy="2006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跨班預開課程</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sp>
        <p:nvSpPr>
          <p:cNvPr id="21" name="矩形 20">
            <a:extLst>
              <a:ext uri="{FF2B5EF4-FFF2-40B4-BE49-F238E27FC236}">
                <a16:creationId xmlns:a16="http://schemas.microsoft.com/office/drawing/2014/main" id="{8600E2BA-F237-B6CA-14EC-2EDB3275EED8}"/>
              </a:ext>
            </a:extLst>
          </p:cNvPr>
          <p:cNvSpPr/>
          <p:nvPr/>
        </p:nvSpPr>
        <p:spPr>
          <a:xfrm>
            <a:off x="3330743" y="2849985"/>
            <a:ext cx="2748468" cy="145624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EC17906D-BBC4-381D-5777-7D8A9A692748}"/>
              </a:ext>
            </a:extLst>
          </p:cNvPr>
          <p:cNvSpPr/>
          <p:nvPr/>
        </p:nvSpPr>
        <p:spPr>
          <a:xfrm>
            <a:off x="1017856" y="3964553"/>
            <a:ext cx="1659681" cy="34167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a:extLst>
              <a:ext uri="{FF2B5EF4-FFF2-40B4-BE49-F238E27FC236}">
                <a16:creationId xmlns:a16="http://schemas.microsoft.com/office/drawing/2014/main" id="{EE4FCEC6-2BBD-791B-2419-DE25D63CA2FA}"/>
              </a:ext>
            </a:extLst>
          </p:cNvPr>
          <p:cNvSpPr txBox="1"/>
          <p:nvPr/>
        </p:nvSpPr>
        <p:spPr>
          <a:xfrm>
            <a:off x="6397589" y="2025082"/>
            <a:ext cx="3677681" cy="338554"/>
          </a:xfrm>
          <a:prstGeom prst="rect">
            <a:avLst/>
          </a:prstGeom>
          <a:noFill/>
        </p:spPr>
        <p:txBody>
          <a:bodyPr wrap="square">
            <a:spAutoFit/>
          </a:bodyPr>
          <a:lstStyle/>
          <a:p>
            <a:r>
              <a:rPr lang="zh-TW" altLang="en-US" sz="1600" dirty="0"/>
              <a:t>點選課程規劃載入「跨班」課程</a:t>
            </a:r>
          </a:p>
        </p:txBody>
      </p:sp>
      <p:sp>
        <p:nvSpPr>
          <p:cNvPr id="16" name="矩形 15">
            <a:extLst>
              <a:ext uri="{FF2B5EF4-FFF2-40B4-BE49-F238E27FC236}">
                <a16:creationId xmlns:a16="http://schemas.microsoft.com/office/drawing/2014/main" id="{E7CAF17E-A1FF-E8F9-318A-A41E8388ECD1}"/>
              </a:ext>
            </a:extLst>
          </p:cNvPr>
          <p:cNvSpPr/>
          <p:nvPr/>
        </p:nvSpPr>
        <p:spPr>
          <a:xfrm>
            <a:off x="6078937" y="2854841"/>
            <a:ext cx="3569888" cy="350785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14" name="圖片 13">
            <a:extLst>
              <a:ext uri="{FF2B5EF4-FFF2-40B4-BE49-F238E27FC236}">
                <a16:creationId xmlns:a16="http://schemas.microsoft.com/office/drawing/2014/main" id="{F10BC3B8-347B-68D4-E18F-D5F453BF42D1}"/>
              </a:ext>
            </a:extLst>
          </p:cNvPr>
          <p:cNvPicPr>
            <a:picLocks noChangeAspect="1"/>
          </p:cNvPicPr>
          <p:nvPr/>
        </p:nvPicPr>
        <p:blipFill>
          <a:blip r:embed="rId5"/>
          <a:stretch>
            <a:fillRect/>
          </a:stretch>
        </p:blipFill>
        <p:spPr>
          <a:xfrm>
            <a:off x="9980722" y="2490665"/>
            <a:ext cx="1352739" cy="428685"/>
          </a:xfrm>
          <a:prstGeom prst="rect">
            <a:avLst/>
          </a:prstGeom>
        </p:spPr>
      </p:pic>
      <p:sp>
        <p:nvSpPr>
          <p:cNvPr id="15" name="矩形 14">
            <a:extLst>
              <a:ext uri="{FF2B5EF4-FFF2-40B4-BE49-F238E27FC236}">
                <a16:creationId xmlns:a16="http://schemas.microsoft.com/office/drawing/2014/main" id="{FF3EEDC7-C5EE-A570-3DD6-5628D595BD97}"/>
              </a:ext>
            </a:extLst>
          </p:cNvPr>
          <p:cNvSpPr/>
          <p:nvPr/>
        </p:nvSpPr>
        <p:spPr>
          <a:xfrm>
            <a:off x="9961669" y="2471079"/>
            <a:ext cx="1389269" cy="4033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a:extLst>
              <a:ext uri="{FF2B5EF4-FFF2-40B4-BE49-F238E27FC236}">
                <a16:creationId xmlns:a16="http://schemas.microsoft.com/office/drawing/2014/main" id="{0F58B89A-683F-35E5-D752-46814D5DE8D8}"/>
              </a:ext>
            </a:extLst>
          </p:cNvPr>
          <p:cNvSpPr txBox="1"/>
          <p:nvPr/>
        </p:nvSpPr>
        <p:spPr>
          <a:xfrm>
            <a:off x="9910651" y="2982396"/>
            <a:ext cx="2021480" cy="584775"/>
          </a:xfrm>
          <a:prstGeom prst="rect">
            <a:avLst/>
          </a:prstGeom>
          <a:noFill/>
        </p:spPr>
        <p:txBody>
          <a:bodyPr wrap="square">
            <a:spAutoFit/>
          </a:bodyPr>
          <a:lstStyle/>
          <a:p>
            <a:r>
              <a:rPr lang="zh-TW" altLang="en-US" sz="1600" dirty="0"/>
              <a:t>點選可以進入多科目細部修改</a:t>
            </a:r>
          </a:p>
        </p:txBody>
      </p:sp>
    </p:spTree>
    <p:extLst>
      <p:ext uri="{BB962C8B-B14F-4D97-AF65-F5344CB8AC3E}">
        <p14:creationId xmlns:p14="http://schemas.microsoft.com/office/powerpoint/2010/main" val="1741209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圖片 46">
            <a:extLst>
              <a:ext uri="{FF2B5EF4-FFF2-40B4-BE49-F238E27FC236}">
                <a16:creationId xmlns:a16="http://schemas.microsoft.com/office/drawing/2014/main" id="{30B01371-AD2B-3ACF-B31A-46884B873118}"/>
              </a:ext>
            </a:extLst>
          </p:cNvPr>
          <p:cNvPicPr>
            <a:picLocks noChangeAspect="1"/>
          </p:cNvPicPr>
          <p:nvPr/>
        </p:nvPicPr>
        <p:blipFill>
          <a:blip r:embed="rId2"/>
          <a:stretch>
            <a:fillRect/>
          </a:stretch>
        </p:blipFill>
        <p:spPr>
          <a:xfrm>
            <a:off x="5521071" y="5151379"/>
            <a:ext cx="4441020" cy="844300"/>
          </a:xfrm>
          <a:prstGeom prst="rect">
            <a:avLst/>
          </a:prstGeom>
        </p:spPr>
      </p:pic>
      <p:pic>
        <p:nvPicPr>
          <p:cNvPr id="40" name="圖片 39">
            <a:extLst>
              <a:ext uri="{FF2B5EF4-FFF2-40B4-BE49-F238E27FC236}">
                <a16:creationId xmlns:a16="http://schemas.microsoft.com/office/drawing/2014/main" id="{2D0C109C-ADFA-31B1-945F-06BFA8CF99A0}"/>
              </a:ext>
            </a:extLst>
          </p:cNvPr>
          <p:cNvPicPr>
            <a:picLocks noChangeAspect="1"/>
          </p:cNvPicPr>
          <p:nvPr/>
        </p:nvPicPr>
        <p:blipFill>
          <a:blip r:embed="rId3"/>
          <a:stretch>
            <a:fillRect/>
          </a:stretch>
        </p:blipFill>
        <p:spPr>
          <a:xfrm>
            <a:off x="5506550" y="3482044"/>
            <a:ext cx="2235032" cy="1528106"/>
          </a:xfrm>
          <a:prstGeom prst="rect">
            <a:avLst/>
          </a:prstGeom>
        </p:spPr>
      </p:pic>
      <p:pic>
        <p:nvPicPr>
          <p:cNvPr id="19" name="圖片 18">
            <a:extLst>
              <a:ext uri="{FF2B5EF4-FFF2-40B4-BE49-F238E27FC236}">
                <a16:creationId xmlns:a16="http://schemas.microsoft.com/office/drawing/2014/main" id="{AC7C1550-0F86-FDD6-1102-8E8362665B7B}"/>
              </a:ext>
            </a:extLst>
          </p:cNvPr>
          <p:cNvPicPr>
            <a:picLocks noChangeAspect="1"/>
          </p:cNvPicPr>
          <p:nvPr/>
        </p:nvPicPr>
        <p:blipFill>
          <a:blip r:embed="rId2"/>
          <a:stretch>
            <a:fillRect/>
          </a:stretch>
        </p:blipFill>
        <p:spPr>
          <a:xfrm>
            <a:off x="826306" y="2545386"/>
            <a:ext cx="4441020" cy="844300"/>
          </a:xfrm>
          <a:prstGeom prst="rect">
            <a:avLst/>
          </a:prstGeom>
        </p:spPr>
      </p:pic>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跨班預開課程處理</a:t>
            </a:r>
            <a:r>
              <a:rPr lang="en-US" altLang="zh-TW" sz="3600" dirty="0"/>
              <a:t>-</a:t>
            </a:r>
            <a:r>
              <a:rPr lang="zh-TW" altLang="en-US" sz="3600" dirty="0"/>
              <a:t>開課設定</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11472324" y="6286179"/>
            <a:ext cx="490226" cy="277091"/>
          </a:xfrm>
        </p:spPr>
        <p:txBody>
          <a:bodyPr/>
          <a:lstStyle/>
          <a:p>
            <a:pPr algn="ctr"/>
            <a:fld id="{534AF3B0-7061-4301-92CD-197F97EF81A1}" type="slidenum">
              <a:rPr lang="zh-TW" altLang="en-US" sz="1600" b="1" smtClean="0"/>
              <a:pPr algn="ctr"/>
              <a:t>16</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11472324" y="6179612"/>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7570" y="6190032"/>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962801"/>
            <a:ext cx="5874678" cy="49022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跨班預開課程</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sp>
        <p:nvSpPr>
          <p:cNvPr id="22" name="矩形 21">
            <a:extLst>
              <a:ext uri="{FF2B5EF4-FFF2-40B4-BE49-F238E27FC236}">
                <a16:creationId xmlns:a16="http://schemas.microsoft.com/office/drawing/2014/main" id="{EC17906D-BBC4-381D-5777-7D8A9A692748}"/>
              </a:ext>
            </a:extLst>
          </p:cNvPr>
          <p:cNvSpPr/>
          <p:nvPr/>
        </p:nvSpPr>
        <p:spPr>
          <a:xfrm>
            <a:off x="883494" y="2781300"/>
            <a:ext cx="1202481" cy="2697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3" name="圖片 22">
            <a:extLst>
              <a:ext uri="{FF2B5EF4-FFF2-40B4-BE49-F238E27FC236}">
                <a16:creationId xmlns:a16="http://schemas.microsoft.com/office/drawing/2014/main" id="{3EC902F9-56B2-23B6-9422-CE42563425DE}"/>
              </a:ext>
            </a:extLst>
          </p:cNvPr>
          <p:cNvPicPr>
            <a:picLocks noChangeAspect="1"/>
          </p:cNvPicPr>
          <p:nvPr/>
        </p:nvPicPr>
        <p:blipFill>
          <a:blip r:embed="rId5"/>
          <a:stretch>
            <a:fillRect/>
          </a:stretch>
        </p:blipFill>
        <p:spPr>
          <a:xfrm>
            <a:off x="826305" y="3439240"/>
            <a:ext cx="1336316" cy="2321849"/>
          </a:xfrm>
          <a:prstGeom prst="rect">
            <a:avLst/>
          </a:prstGeom>
        </p:spPr>
      </p:pic>
      <p:sp>
        <p:nvSpPr>
          <p:cNvPr id="24" name="矩形 23">
            <a:extLst>
              <a:ext uri="{FF2B5EF4-FFF2-40B4-BE49-F238E27FC236}">
                <a16:creationId xmlns:a16="http://schemas.microsoft.com/office/drawing/2014/main" id="{5A7E0F4E-F38B-B6B2-8CA7-31AC07E12DE1}"/>
              </a:ext>
            </a:extLst>
          </p:cNvPr>
          <p:cNvSpPr/>
          <p:nvPr/>
        </p:nvSpPr>
        <p:spPr>
          <a:xfrm>
            <a:off x="2543175" y="3485371"/>
            <a:ext cx="1612044" cy="1058618"/>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文字方塊 24">
            <a:extLst>
              <a:ext uri="{FF2B5EF4-FFF2-40B4-BE49-F238E27FC236}">
                <a16:creationId xmlns:a16="http://schemas.microsoft.com/office/drawing/2014/main" id="{A3FA9C82-4F58-18F5-CAA3-E0526404E06D}"/>
              </a:ext>
            </a:extLst>
          </p:cNvPr>
          <p:cNvSpPr txBox="1"/>
          <p:nvPr/>
        </p:nvSpPr>
        <p:spPr>
          <a:xfrm>
            <a:off x="2625828" y="3542598"/>
            <a:ext cx="1540556" cy="954107"/>
          </a:xfrm>
          <a:prstGeom prst="rect">
            <a:avLst/>
          </a:prstGeom>
          <a:noFill/>
        </p:spPr>
        <p:txBody>
          <a:bodyPr wrap="square">
            <a:spAutoFit/>
          </a:bodyPr>
          <a:lstStyle/>
          <a:p>
            <a:r>
              <a:rPr lang="zh-TW" altLang="en-US" sz="1400" b="1" dirty="0"/>
              <a:t>開課時</a:t>
            </a:r>
            <a:r>
              <a:rPr lang="zh-TW" altLang="en-US" sz="1400" b="1" u="sng" dirty="0"/>
              <a:t>綁定班級</a:t>
            </a:r>
            <a:r>
              <a:rPr lang="zh-TW" altLang="en-US" sz="1400" b="1" dirty="0"/>
              <a:t>及</a:t>
            </a:r>
            <a:r>
              <a:rPr lang="zh-TW" altLang="en-US" sz="1400" b="1" u="sng" dirty="0"/>
              <a:t>綁訂班碼</a:t>
            </a:r>
            <a:r>
              <a:rPr lang="zh-TW" altLang="en-US" sz="1400" b="1" dirty="0"/>
              <a:t>設定為選擇科目所屬課規之採用班級</a:t>
            </a:r>
          </a:p>
        </p:txBody>
      </p:sp>
      <p:cxnSp>
        <p:nvCxnSpPr>
          <p:cNvPr id="26" name="接點: 肘形 25">
            <a:extLst>
              <a:ext uri="{FF2B5EF4-FFF2-40B4-BE49-F238E27FC236}">
                <a16:creationId xmlns:a16="http://schemas.microsoft.com/office/drawing/2014/main" id="{F6C0442A-3C8C-5F4C-2C41-81CB0061DD72}"/>
              </a:ext>
            </a:extLst>
          </p:cNvPr>
          <p:cNvCxnSpPr>
            <a:cxnSpLocks/>
            <a:stCxn id="24" idx="1"/>
            <a:endCxn id="23" idx="3"/>
          </p:cNvCxnSpPr>
          <p:nvPr/>
        </p:nvCxnSpPr>
        <p:spPr>
          <a:xfrm rot="10800000" flipV="1">
            <a:off x="2162621" y="4014679"/>
            <a:ext cx="380554" cy="585485"/>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33" name="圖片 32">
            <a:extLst>
              <a:ext uri="{FF2B5EF4-FFF2-40B4-BE49-F238E27FC236}">
                <a16:creationId xmlns:a16="http://schemas.microsoft.com/office/drawing/2014/main" id="{E242F3D6-65AC-D56C-A494-0FF409AB4ECA}"/>
              </a:ext>
            </a:extLst>
          </p:cNvPr>
          <p:cNvPicPr>
            <a:picLocks noChangeAspect="1"/>
          </p:cNvPicPr>
          <p:nvPr/>
        </p:nvPicPr>
        <p:blipFill>
          <a:blip r:embed="rId2"/>
          <a:stretch>
            <a:fillRect/>
          </a:stretch>
        </p:blipFill>
        <p:spPr>
          <a:xfrm>
            <a:off x="5506550" y="2545386"/>
            <a:ext cx="4441020" cy="844300"/>
          </a:xfrm>
          <a:prstGeom prst="rect">
            <a:avLst/>
          </a:prstGeom>
        </p:spPr>
      </p:pic>
      <p:sp>
        <p:nvSpPr>
          <p:cNvPr id="34" name="矩形 33">
            <a:extLst>
              <a:ext uri="{FF2B5EF4-FFF2-40B4-BE49-F238E27FC236}">
                <a16:creationId xmlns:a16="http://schemas.microsoft.com/office/drawing/2014/main" id="{5368865E-68C6-1D20-1110-1A2FF7AA1A85}"/>
              </a:ext>
            </a:extLst>
          </p:cNvPr>
          <p:cNvSpPr/>
          <p:nvPr/>
        </p:nvSpPr>
        <p:spPr>
          <a:xfrm>
            <a:off x="8232856" y="5369400"/>
            <a:ext cx="1672517" cy="2697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a:extLst>
              <a:ext uri="{FF2B5EF4-FFF2-40B4-BE49-F238E27FC236}">
                <a16:creationId xmlns:a16="http://schemas.microsoft.com/office/drawing/2014/main" id="{AF72C5D7-A46D-5B6E-7E4D-817C559E9207}"/>
              </a:ext>
            </a:extLst>
          </p:cNvPr>
          <p:cNvSpPr/>
          <p:nvPr/>
        </p:nvSpPr>
        <p:spPr>
          <a:xfrm>
            <a:off x="8335526" y="3451167"/>
            <a:ext cx="1612044" cy="1245282"/>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7" name="文字方塊 36">
            <a:extLst>
              <a:ext uri="{FF2B5EF4-FFF2-40B4-BE49-F238E27FC236}">
                <a16:creationId xmlns:a16="http://schemas.microsoft.com/office/drawing/2014/main" id="{09CCCCCA-43BF-13A6-F5A3-748921102985}"/>
              </a:ext>
            </a:extLst>
          </p:cNvPr>
          <p:cNvSpPr txBox="1"/>
          <p:nvPr/>
        </p:nvSpPr>
        <p:spPr>
          <a:xfrm>
            <a:off x="8364817" y="3526898"/>
            <a:ext cx="1540556" cy="1169551"/>
          </a:xfrm>
          <a:prstGeom prst="rect">
            <a:avLst/>
          </a:prstGeom>
          <a:noFill/>
        </p:spPr>
        <p:txBody>
          <a:bodyPr wrap="square">
            <a:spAutoFit/>
          </a:bodyPr>
          <a:lstStyle/>
          <a:p>
            <a:r>
              <a:rPr lang="zh-TW" altLang="en-US" sz="1400" b="1" dirty="0"/>
              <a:t>開課時依據選擇科目之</a:t>
            </a:r>
            <a:r>
              <a:rPr lang="zh-TW" altLang="en-US" sz="1400" b="1" dirty="0">
                <a:solidFill>
                  <a:srgbClr val="FF0000"/>
                </a:solidFill>
              </a:rPr>
              <a:t>建議開課數</a:t>
            </a:r>
            <a:r>
              <a:rPr lang="zh-TW" altLang="en-US" sz="1400" b="1" dirty="0"/>
              <a:t>設定課程名稱、綁定科目、綁定班名及綁定班碼</a:t>
            </a:r>
          </a:p>
        </p:txBody>
      </p:sp>
      <p:cxnSp>
        <p:nvCxnSpPr>
          <p:cNvPr id="38" name="接點: 肘形 37">
            <a:extLst>
              <a:ext uri="{FF2B5EF4-FFF2-40B4-BE49-F238E27FC236}">
                <a16:creationId xmlns:a16="http://schemas.microsoft.com/office/drawing/2014/main" id="{14DCE65D-D3CA-22ED-9A1B-7A322FEB8D1B}"/>
              </a:ext>
            </a:extLst>
          </p:cNvPr>
          <p:cNvCxnSpPr>
            <a:cxnSpLocks/>
            <a:stCxn id="36" idx="1"/>
            <a:endCxn id="41" idx="3"/>
          </p:cNvCxnSpPr>
          <p:nvPr/>
        </p:nvCxnSpPr>
        <p:spPr>
          <a:xfrm rot="10800000" flipV="1">
            <a:off x="7741582" y="4073808"/>
            <a:ext cx="593944" cy="218406"/>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矩形 40">
            <a:extLst>
              <a:ext uri="{FF2B5EF4-FFF2-40B4-BE49-F238E27FC236}">
                <a16:creationId xmlns:a16="http://schemas.microsoft.com/office/drawing/2014/main" id="{5EB466D7-24DA-AA0F-3E32-3D846A9EC82C}"/>
              </a:ext>
            </a:extLst>
          </p:cNvPr>
          <p:cNvSpPr/>
          <p:nvPr/>
        </p:nvSpPr>
        <p:spPr>
          <a:xfrm>
            <a:off x="7400209" y="3574277"/>
            <a:ext cx="341373" cy="143587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a:extLst>
              <a:ext uri="{FF2B5EF4-FFF2-40B4-BE49-F238E27FC236}">
                <a16:creationId xmlns:a16="http://schemas.microsoft.com/office/drawing/2014/main" id="{0AE09187-E4B0-9602-8505-20EC7914ED5F}"/>
              </a:ext>
            </a:extLst>
          </p:cNvPr>
          <p:cNvSpPr/>
          <p:nvPr/>
        </p:nvSpPr>
        <p:spPr>
          <a:xfrm>
            <a:off x="10356843" y="3451167"/>
            <a:ext cx="1612044" cy="1245282"/>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9" name="文字方塊 48">
            <a:extLst>
              <a:ext uri="{FF2B5EF4-FFF2-40B4-BE49-F238E27FC236}">
                <a16:creationId xmlns:a16="http://schemas.microsoft.com/office/drawing/2014/main" id="{A2762AEF-C0D6-BA89-EDF3-B8808E9402FF}"/>
              </a:ext>
            </a:extLst>
          </p:cNvPr>
          <p:cNvSpPr txBox="1"/>
          <p:nvPr/>
        </p:nvSpPr>
        <p:spPr>
          <a:xfrm>
            <a:off x="10386134" y="3526898"/>
            <a:ext cx="1540556" cy="1169551"/>
          </a:xfrm>
          <a:prstGeom prst="rect">
            <a:avLst/>
          </a:prstGeom>
          <a:noFill/>
        </p:spPr>
        <p:txBody>
          <a:bodyPr wrap="square">
            <a:spAutoFit/>
          </a:bodyPr>
          <a:lstStyle/>
          <a:p>
            <a:r>
              <a:rPr lang="zh-TW" altLang="en-US" sz="1400" b="1" dirty="0"/>
              <a:t>開課時依據選擇科目及</a:t>
            </a:r>
            <a:r>
              <a:rPr lang="zh-TW" altLang="en-US" sz="1400" b="1" dirty="0">
                <a:solidFill>
                  <a:srgbClr val="FF0000"/>
                </a:solidFill>
              </a:rPr>
              <a:t>設定開課數</a:t>
            </a:r>
            <a:r>
              <a:rPr lang="zh-TW" altLang="en-US" sz="1400" b="1" dirty="0"/>
              <a:t>設定課程名稱、綁定科目、綁定班名及綁定班碼</a:t>
            </a:r>
          </a:p>
        </p:txBody>
      </p:sp>
      <p:cxnSp>
        <p:nvCxnSpPr>
          <p:cNvPr id="50" name="接點: 肘形 49">
            <a:extLst>
              <a:ext uri="{FF2B5EF4-FFF2-40B4-BE49-F238E27FC236}">
                <a16:creationId xmlns:a16="http://schemas.microsoft.com/office/drawing/2014/main" id="{840F8FF6-C962-D554-7974-15A5DE66B930}"/>
              </a:ext>
            </a:extLst>
          </p:cNvPr>
          <p:cNvCxnSpPr>
            <a:cxnSpLocks/>
            <a:stCxn id="49" idx="2"/>
            <a:endCxn id="34" idx="3"/>
          </p:cNvCxnSpPr>
          <p:nvPr/>
        </p:nvCxnSpPr>
        <p:spPr>
          <a:xfrm rot="5400000">
            <a:off x="10126973" y="4474850"/>
            <a:ext cx="807840" cy="1251039"/>
          </a:xfrm>
          <a:prstGeom prst="bentConnector2">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矩形 52">
            <a:extLst>
              <a:ext uri="{FF2B5EF4-FFF2-40B4-BE49-F238E27FC236}">
                <a16:creationId xmlns:a16="http://schemas.microsoft.com/office/drawing/2014/main" id="{ACBC8989-1FDD-CC23-20C0-AA65FCBA602C}"/>
              </a:ext>
            </a:extLst>
          </p:cNvPr>
          <p:cNvSpPr/>
          <p:nvPr/>
        </p:nvSpPr>
        <p:spPr>
          <a:xfrm>
            <a:off x="6890801" y="2777155"/>
            <a:ext cx="1342055" cy="2697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95363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E2A3DB4D-DBDF-1F37-95F3-D4B372548569}"/>
              </a:ext>
            </a:extLst>
          </p:cNvPr>
          <p:cNvPicPr>
            <a:picLocks noChangeAspect="1"/>
          </p:cNvPicPr>
          <p:nvPr/>
        </p:nvPicPr>
        <p:blipFill>
          <a:blip r:embed="rId2"/>
          <a:stretch>
            <a:fillRect/>
          </a:stretch>
        </p:blipFill>
        <p:spPr>
          <a:xfrm>
            <a:off x="581192" y="2478976"/>
            <a:ext cx="5020376" cy="847843"/>
          </a:xfrm>
          <a:prstGeom prst="rect">
            <a:avLst/>
          </a:prstGeom>
        </p:spPr>
      </p:pic>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跨班預開課程處理</a:t>
            </a:r>
            <a:r>
              <a:rPr lang="en-US" altLang="zh-TW" sz="3600" dirty="0"/>
              <a:t>-</a:t>
            </a:r>
            <a:r>
              <a:rPr lang="zh-TW" altLang="en-US" sz="3600" dirty="0"/>
              <a:t>課程名稱命名</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11472324" y="6286179"/>
            <a:ext cx="490226" cy="277091"/>
          </a:xfrm>
        </p:spPr>
        <p:txBody>
          <a:bodyPr/>
          <a:lstStyle/>
          <a:p>
            <a:pPr algn="ctr"/>
            <a:fld id="{534AF3B0-7061-4301-92CD-197F97EF81A1}" type="slidenum">
              <a:rPr lang="zh-TW" altLang="en-US" sz="1600" b="1" smtClean="0"/>
              <a:pPr algn="ctr"/>
              <a:t>17</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11472324" y="6179612"/>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7570" y="6190032"/>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581192" y="1954503"/>
            <a:ext cx="5874678" cy="49022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跨班預開課程</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sp>
        <p:nvSpPr>
          <p:cNvPr id="24" name="矩形 23">
            <a:extLst>
              <a:ext uri="{FF2B5EF4-FFF2-40B4-BE49-F238E27FC236}">
                <a16:creationId xmlns:a16="http://schemas.microsoft.com/office/drawing/2014/main" id="{5A7E0F4E-F38B-B6B2-8CA7-31AC07E12DE1}"/>
              </a:ext>
            </a:extLst>
          </p:cNvPr>
          <p:cNvSpPr/>
          <p:nvPr/>
        </p:nvSpPr>
        <p:spPr>
          <a:xfrm>
            <a:off x="466725" y="5441182"/>
            <a:ext cx="1612044" cy="120031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文字方塊 24">
            <a:extLst>
              <a:ext uri="{FF2B5EF4-FFF2-40B4-BE49-F238E27FC236}">
                <a16:creationId xmlns:a16="http://schemas.microsoft.com/office/drawing/2014/main" id="{A3FA9C82-4F58-18F5-CAA3-E0526404E06D}"/>
              </a:ext>
            </a:extLst>
          </p:cNvPr>
          <p:cNvSpPr txBox="1"/>
          <p:nvPr/>
        </p:nvSpPr>
        <p:spPr>
          <a:xfrm>
            <a:off x="549378" y="5498410"/>
            <a:ext cx="1540556" cy="954107"/>
          </a:xfrm>
          <a:prstGeom prst="rect">
            <a:avLst/>
          </a:prstGeom>
          <a:noFill/>
        </p:spPr>
        <p:txBody>
          <a:bodyPr wrap="square">
            <a:spAutoFit/>
          </a:bodyPr>
          <a:lstStyle/>
          <a:p>
            <a:r>
              <a:rPr lang="zh-TW" altLang="en-US" sz="1400" b="1" dirty="0"/>
              <a:t>前置碼內容可以選擇年級、預開班名、預開班碼或自訂</a:t>
            </a:r>
          </a:p>
        </p:txBody>
      </p:sp>
      <p:cxnSp>
        <p:nvCxnSpPr>
          <p:cNvPr id="26" name="接點: 肘形 25">
            <a:extLst>
              <a:ext uri="{FF2B5EF4-FFF2-40B4-BE49-F238E27FC236}">
                <a16:creationId xmlns:a16="http://schemas.microsoft.com/office/drawing/2014/main" id="{F6C0442A-3C8C-5F4C-2C41-81CB0061DD72}"/>
              </a:ext>
            </a:extLst>
          </p:cNvPr>
          <p:cNvCxnSpPr>
            <a:cxnSpLocks/>
            <a:stCxn id="24" idx="0"/>
            <a:endCxn id="46" idx="2"/>
          </p:cNvCxnSpPr>
          <p:nvPr/>
        </p:nvCxnSpPr>
        <p:spPr>
          <a:xfrm rot="16200000" flipV="1">
            <a:off x="785446" y="4953881"/>
            <a:ext cx="837328" cy="137274"/>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B02DE615-F112-06DE-2248-6668617968B3}"/>
              </a:ext>
            </a:extLst>
          </p:cNvPr>
          <p:cNvSpPr txBox="1"/>
          <p:nvPr/>
        </p:nvSpPr>
        <p:spPr>
          <a:xfrm>
            <a:off x="7107347" y="1954850"/>
            <a:ext cx="3305175" cy="369332"/>
          </a:xfrm>
          <a:prstGeom prst="rect">
            <a:avLst/>
          </a:prstGeom>
          <a:noFill/>
        </p:spPr>
        <p:txBody>
          <a:bodyPr wrap="square">
            <a:spAutoFit/>
          </a:bodyPr>
          <a:lstStyle/>
          <a:p>
            <a:r>
              <a:rPr lang="zh-TW" altLang="en-US" b="1" dirty="0"/>
              <a:t>跨班課程名稱由</a:t>
            </a:r>
            <a:r>
              <a:rPr lang="en-US" altLang="zh-TW" b="1" dirty="0"/>
              <a:t>5</a:t>
            </a:r>
            <a:r>
              <a:rPr lang="zh-TW" altLang="en-US" b="1" dirty="0"/>
              <a:t>部分組合而成</a:t>
            </a:r>
          </a:p>
        </p:txBody>
      </p:sp>
      <p:grpSp>
        <p:nvGrpSpPr>
          <p:cNvPr id="10" name="群組 9">
            <a:extLst>
              <a:ext uri="{FF2B5EF4-FFF2-40B4-BE49-F238E27FC236}">
                <a16:creationId xmlns:a16="http://schemas.microsoft.com/office/drawing/2014/main" id="{F6AC66E9-3DBD-26E3-8652-C36F17181288}"/>
              </a:ext>
            </a:extLst>
          </p:cNvPr>
          <p:cNvGrpSpPr/>
          <p:nvPr/>
        </p:nvGrpSpPr>
        <p:grpSpPr>
          <a:xfrm>
            <a:off x="5954821" y="2515697"/>
            <a:ext cx="1152526" cy="900185"/>
            <a:chOff x="7190527" y="3784185"/>
            <a:chExt cx="1152526" cy="900185"/>
          </a:xfrm>
        </p:grpSpPr>
        <p:sp>
          <p:nvSpPr>
            <p:cNvPr id="11" name="矩形 10">
              <a:extLst>
                <a:ext uri="{FF2B5EF4-FFF2-40B4-BE49-F238E27FC236}">
                  <a16:creationId xmlns:a16="http://schemas.microsoft.com/office/drawing/2014/main" id="{AA36189A-AF88-14A9-AA29-6A7F76FC206A}"/>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1</a:t>
              </a:r>
              <a:endParaRPr lang="zh-TW" altLang="en-US" dirty="0">
                <a:solidFill>
                  <a:sysClr val="windowText" lastClr="000000"/>
                </a:solidFill>
                <a:latin typeface="Arial Black" panose="020B0A04020102020204" pitchFamily="34" charset="0"/>
              </a:endParaRPr>
            </a:p>
          </p:txBody>
        </p:sp>
        <p:sp>
          <p:nvSpPr>
            <p:cNvPr id="12" name="文字方塊 11">
              <a:extLst>
                <a:ext uri="{FF2B5EF4-FFF2-40B4-BE49-F238E27FC236}">
                  <a16:creationId xmlns:a16="http://schemas.microsoft.com/office/drawing/2014/main" id="{DEAF8458-D861-235D-5D07-A90B575FA34B}"/>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前置碼</a:t>
              </a:r>
            </a:p>
          </p:txBody>
        </p:sp>
      </p:grpSp>
      <p:grpSp>
        <p:nvGrpSpPr>
          <p:cNvPr id="13" name="群組 12">
            <a:extLst>
              <a:ext uri="{FF2B5EF4-FFF2-40B4-BE49-F238E27FC236}">
                <a16:creationId xmlns:a16="http://schemas.microsoft.com/office/drawing/2014/main" id="{702FF49C-3BE0-4644-8B90-6CB5B74BB971}"/>
              </a:ext>
            </a:extLst>
          </p:cNvPr>
          <p:cNvGrpSpPr/>
          <p:nvPr/>
        </p:nvGrpSpPr>
        <p:grpSpPr>
          <a:xfrm>
            <a:off x="7159609" y="2512180"/>
            <a:ext cx="1152526" cy="900185"/>
            <a:chOff x="7190527" y="3784185"/>
            <a:chExt cx="1152526" cy="900185"/>
          </a:xfrm>
        </p:grpSpPr>
        <p:sp>
          <p:nvSpPr>
            <p:cNvPr id="14" name="矩形 13">
              <a:extLst>
                <a:ext uri="{FF2B5EF4-FFF2-40B4-BE49-F238E27FC236}">
                  <a16:creationId xmlns:a16="http://schemas.microsoft.com/office/drawing/2014/main" id="{F23AD2FE-DA30-CF45-371D-C5A9828B868C}"/>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2</a:t>
              </a:r>
              <a:endParaRPr lang="zh-TW" altLang="en-US" dirty="0">
                <a:solidFill>
                  <a:sysClr val="windowText" lastClr="000000"/>
                </a:solidFill>
                <a:latin typeface="Arial Black" panose="020B0A04020102020204" pitchFamily="34" charset="0"/>
              </a:endParaRPr>
            </a:p>
          </p:txBody>
        </p:sp>
        <p:sp>
          <p:nvSpPr>
            <p:cNvPr id="15" name="文字方塊 14">
              <a:extLst>
                <a:ext uri="{FF2B5EF4-FFF2-40B4-BE49-F238E27FC236}">
                  <a16:creationId xmlns:a16="http://schemas.microsoft.com/office/drawing/2014/main" id="{3FCDA9D6-61ED-EE02-608F-CDEB8A79D125}"/>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開班序</a:t>
              </a:r>
            </a:p>
          </p:txBody>
        </p:sp>
      </p:grpSp>
      <p:grpSp>
        <p:nvGrpSpPr>
          <p:cNvPr id="16" name="群組 15">
            <a:extLst>
              <a:ext uri="{FF2B5EF4-FFF2-40B4-BE49-F238E27FC236}">
                <a16:creationId xmlns:a16="http://schemas.microsoft.com/office/drawing/2014/main" id="{05F1DAC8-1497-D50D-0375-AE94191017EA}"/>
              </a:ext>
            </a:extLst>
          </p:cNvPr>
          <p:cNvGrpSpPr/>
          <p:nvPr/>
        </p:nvGrpSpPr>
        <p:grpSpPr>
          <a:xfrm>
            <a:off x="8357016" y="2515366"/>
            <a:ext cx="1152526" cy="964852"/>
            <a:chOff x="7190527" y="3784185"/>
            <a:chExt cx="1152526" cy="964852"/>
          </a:xfrm>
        </p:grpSpPr>
        <p:sp>
          <p:nvSpPr>
            <p:cNvPr id="17" name="矩形 16">
              <a:extLst>
                <a:ext uri="{FF2B5EF4-FFF2-40B4-BE49-F238E27FC236}">
                  <a16:creationId xmlns:a16="http://schemas.microsoft.com/office/drawing/2014/main" id="{1A6F7D5C-ED07-40E7-DE3C-401E7EF3A51E}"/>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3</a:t>
              </a:r>
              <a:endParaRPr lang="zh-TW" altLang="en-US" dirty="0">
                <a:solidFill>
                  <a:sysClr val="windowText" lastClr="000000"/>
                </a:solidFill>
                <a:latin typeface="Arial Black" panose="020B0A04020102020204" pitchFamily="34" charset="0"/>
              </a:endParaRPr>
            </a:p>
          </p:txBody>
        </p:sp>
        <p:sp>
          <p:nvSpPr>
            <p:cNvPr id="18" name="文字方塊 17">
              <a:extLst>
                <a:ext uri="{FF2B5EF4-FFF2-40B4-BE49-F238E27FC236}">
                  <a16:creationId xmlns:a16="http://schemas.microsoft.com/office/drawing/2014/main" id="{04DECE00-FA6C-9358-6596-19373603A502}"/>
                </a:ext>
              </a:extLst>
            </p:cNvPr>
            <p:cNvSpPr txBox="1"/>
            <p:nvPr/>
          </p:nvSpPr>
          <p:spPr>
            <a:xfrm>
              <a:off x="7190527" y="4164262"/>
              <a:ext cx="1152525" cy="584775"/>
            </a:xfrm>
            <a:prstGeom prst="rect">
              <a:avLst/>
            </a:prstGeom>
            <a:noFill/>
          </p:spPr>
          <p:txBody>
            <a:bodyPr wrap="square" rtlCol="0">
              <a:spAutoFit/>
            </a:bodyPr>
            <a:lstStyle/>
            <a:p>
              <a:r>
                <a:rPr lang="zh-TW" altLang="en-US" dirty="0"/>
                <a:t>自訂字串</a:t>
              </a:r>
              <a:endParaRPr lang="en-US" altLang="zh-TW" dirty="0"/>
            </a:p>
            <a:p>
              <a:pPr algn="ctr"/>
              <a:r>
                <a:rPr lang="en-US" altLang="zh-TW" sz="1400" dirty="0"/>
                <a:t>(</a:t>
              </a:r>
              <a:r>
                <a:rPr lang="zh-TW" altLang="en-US" sz="1400" dirty="0"/>
                <a:t>預設</a:t>
              </a:r>
              <a:r>
                <a:rPr lang="en-US" altLang="zh-TW" sz="1400" dirty="0"/>
                <a:t>“-”)</a:t>
              </a:r>
              <a:endParaRPr lang="zh-TW" altLang="en-US" sz="1400" dirty="0"/>
            </a:p>
          </p:txBody>
        </p:sp>
      </p:grpSp>
      <p:grpSp>
        <p:nvGrpSpPr>
          <p:cNvPr id="20" name="群組 19">
            <a:extLst>
              <a:ext uri="{FF2B5EF4-FFF2-40B4-BE49-F238E27FC236}">
                <a16:creationId xmlns:a16="http://schemas.microsoft.com/office/drawing/2014/main" id="{1DB681A9-DA78-A39F-476B-6BB6FA6407D2}"/>
              </a:ext>
            </a:extLst>
          </p:cNvPr>
          <p:cNvGrpSpPr/>
          <p:nvPr/>
        </p:nvGrpSpPr>
        <p:grpSpPr>
          <a:xfrm>
            <a:off x="11220462" y="2515773"/>
            <a:ext cx="828663" cy="900185"/>
            <a:chOff x="7190527" y="3784185"/>
            <a:chExt cx="1152526" cy="900185"/>
          </a:xfrm>
        </p:grpSpPr>
        <p:sp>
          <p:nvSpPr>
            <p:cNvPr id="21" name="矩形 20">
              <a:extLst>
                <a:ext uri="{FF2B5EF4-FFF2-40B4-BE49-F238E27FC236}">
                  <a16:creationId xmlns:a16="http://schemas.microsoft.com/office/drawing/2014/main" id="{5D2B3420-1601-451B-D9B1-F07C76799802}"/>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5</a:t>
              </a:r>
              <a:endParaRPr lang="zh-TW" altLang="en-US" dirty="0">
                <a:solidFill>
                  <a:sysClr val="windowText" lastClr="000000"/>
                </a:solidFill>
                <a:latin typeface="Arial Black" panose="020B0A04020102020204" pitchFamily="34" charset="0"/>
              </a:endParaRPr>
            </a:p>
          </p:txBody>
        </p:sp>
        <p:sp>
          <p:nvSpPr>
            <p:cNvPr id="27" name="文字方塊 26">
              <a:extLst>
                <a:ext uri="{FF2B5EF4-FFF2-40B4-BE49-F238E27FC236}">
                  <a16:creationId xmlns:a16="http://schemas.microsoft.com/office/drawing/2014/main" id="{1B676D05-14FF-E76B-6740-4E36B673C6F0}"/>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級別</a:t>
              </a:r>
            </a:p>
          </p:txBody>
        </p:sp>
      </p:grpSp>
      <p:grpSp>
        <p:nvGrpSpPr>
          <p:cNvPr id="28" name="群組 27">
            <a:extLst>
              <a:ext uri="{FF2B5EF4-FFF2-40B4-BE49-F238E27FC236}">
                <a16:creationId xmlns:a16="http://schemas.microsoft.com/office/drawing/2014/main" id="{761AAD7E-985C-154C-E049-33688E91B45F}"/>
              </a:ext>
            </a:extLst>
          </p:cNvPr>
          <p:cNvGrpSpPr/>
          <p:nvPr/>
        </p:nvGrpSpPr>
        <p:grpSpPr>
          <a:xfrm>
            <a:off x="10759210" y="2515773"/>
            <a:ext cx="417746" cy="900185"/>
            <a:chOff x="7165850" y="3784185"/>
            <a:chExt cx="1177203" cy="900185"/>
          </a:xfrm>
        </p:grpSpPr>
        <p:sp>
          <p:nvSpPr>
            <p:cNvPr id="29" name="矩形 28">
              <a:extLst>
                <a:ext uri="{FF2B5EF4-FFF2-40B4-BE49-F238E27FC236}">
                  <a16:creationId xmlns:a16="http://schemas.microsoft.com/office/drawing/2014/main" id="{D29548C7-8345-BA9E-77A2-D905189874A1}"/>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zh-TW" altLang="en-US" dirty="0">
                <a:solidFill>
                  <a:sysClr val="windowText" lastClr="000000"/>
                </a:solidFill>
                <a:latin typeface="Arial Black" panose="020B0A04020102020204" pitchFamily="34" charset="0"/>
              </a:endParaRPr>
            </a:p>
          </p:txBody>
        </p:sp>
        <p:sp>
          <p:nvSpPr>
            <p:cNvPr id="30" name="文字方塊 29">
              <a:extLst>
                <a:ext uri="{FF2B5EF4-FFF2-40B4-BE49-F238E27FC236}">
                  <a16:creationId xmlns:a16="http://schemas.microsoft.com/office/drawing/2014/main" id="{11776E1F-ACC2-22EF-C93C-DF1C93E30719}"/>
                </a:ext>
              </a:extLst>
            </p:cNvPr>
            <p:cNvSpPr txBox="1"/>
            <p:nvPr/>
          </p:nvSpPr>
          <p:spPr>
            <a:xfrm>
              <a:off x="7165850" y="3911111"/>
              <a:ext cx="1152526" cy="646331"/>
            </a:xfrm>
            <a:prstGeom prst="rect">
              <a:avLst/>
            </a:prstGeom>
            <a:noFill/>
          </p:spPr>
          <p:txBody>
            <a:bodyPr wrap="square" rtlCol="0">
              <a:spAutoFit/>
            </a:bodyPr>
            <a:lstStyle/>
            <a:p>
              <a:r>
                <a:rPr lang="zh-TW" altLang="en-US" dirty="0"/>
                <a:t>空格</a:t>
              </a:r>
            </a:p>
          </p:txBody>
        </p:sp>
      </p:grpSp>
      <p:sp>
        <p:nvSpPr>
          <p:cNvPr id="31" name="文字方塊 30">
            <a:extLst>
              <a:ext uri="{FF2B5EF4-FFF2-40B4-BE49-F238E27FC236}">
                <a16:creationId xmlns:a16="http://schemas.microsoft.com/office/drawing/2014/main" id="{95C4EC7C-1407-1A72-0D23-4D7BBEB201D3}"/>
              </a:ext>
            </a:extLst>
          </p:cNvPr>
          <p:cNvSpPr txBox="1"/>
          <p:nvPr/>
        </p:nvSpPr>
        <p:spPr>
          <a:xfrm>
            <a:off x="5848764" y="3467083"/>
            <a:ext cx="3305175" cy="1569660"/>
          </a:xfrm>
          <a:prstGeom prst="rect">
            <a:avLst/>
          </a:prstGeom>
          <a:noFill/>
        </p:spPr>
        <p:txBody>
          <a:bodyPr wrap="square">
            <a:spAutoFit/>
          </a:bodyPr>
          <a:lstStyle/>
          <a:p>
            <a:r>
              <a:rPr lang="zh-TW" altLang="en-US" sz="1600" b="1" dirty="0"/>
              <a:t>建議課程名稱命名設定：</a:t>
            </a:r>
            <a:endParaRPr lang="en-US" altLang="zh-TW" sz="1600" b="1" dirty="0"/>
          </a:p>
          <a:p>
            <a:r>
              <a:rPr lang="en-US" altLang="zh-TW" sz="1600" b="1" dirty="0"/>
              <a:t>1.</a:t>
            </a:r>
            <a:r>
              <a:rPr lang="zh-TW" altLang="en-US" sz="1600" b="1" dirty="0"/>
              <a:t>前置碼選擇年級</a:t>
            </a:r>
            <a:r>
              <a:rPr lang="en-US" altLang="zh-TW" sz="1600" b="1" dirty="0"/>
              <a:t>(</a:t>
            </a:r>
            <a:r>
              <a:rPr lang="zh-TW" altLang="en-US" sz="1600" b="1" dirty="0"/>
              <a:t>高一</a:t>
            </a:r>
            <a:r>
              <a:rPr lang="en-US" altLang="zh-TW" sz="1600" b="1" dirty="0"/>
              <a:t>~</a:t>
            </a:r>
            <a:r>
              <a:rPr lang="zh-TW" altLang="en-US" sz="1600" b="1" dirty="0"/>
              <a:t>高三</a:t>
            </a:r>
            <a:r>
              <a:rPr lang="en-US" altLang="zh-TW" sz="1600" b="1" dirty="0"/>
              <a:t>)</a:t>
            </a:r>
          </a:p>
          <a:p>
            <a:r>
              <a:rPr lang="en-US" altLang="zh-TW" sz="1600" b="1" dirty="0"/>
              <a:t>2.</a:t>
            </a:r>
            <a:r>
              <a:rPr lang="zh-TW" altLang="en-US" sz="1600" b="1" dirty="0"/>
              <a:t>班序格式選英文字母</a:t>
            </a:r>
            <a:r>
              <a:rPr lang="en-US" altLang="zh-TW" sz="1600" b="1" dirty="0"/>
              <a:t>(A,B,C..)</a:t>
            </a:r>
          </a:p>
          <a:p>
            <a:r>
              <a:rPr lang="en-US" altLang="zh-TW" sz="1600" b="1" dirty="0"/>
              <a:t>3.</a:t>
            </a:r>
            <a:r>
              <a:rPr lang="zh-TW" altLang="en-US" sz="1600" b="1" dirty="0"/>
              <a:t>計算基準依年級</a:t>
            </a:r>
            <a:endParaRPr lang="en-US" altLang="zh-TW" sz="1600" b="1" dirty="0"/>
          </a:p>
          <a:p>
            <a:r>
              <a:rPr lang="en-US" altLang="zh-TW" sz="1600" b="1" dirty="0"/>
              <a:t>4.</a:t>
            </a:r>
            <a:r>
              <a:rPr lang="zh-TW" altLang="en-US" sz="1600" b="1" dirty="0"/>
              <a:t>使用課規科目名稱</a:t>
            </a:r>
            <a:endParaRPr lang="en-US" altLang="zh-TW" sz="1600" b="1" dirty="0"/>
          </a:p>
          <a:p>
            <a:r>
              <a:rPr lang="en-US" altLang="zh-TW" sz="1600" b="1" dirty="0"/>
              <a:t>5.</a:t>
            </a:r>
            <a:r>
              <a:rPr lang="zh-TW" altLang="en-US" sz="1600" b="1" dirty="0"/>
              <a:t>級別格式使用羅馬數字</a:t>
            </a:r>
          </a:p>
        </p:txBody>
      </p:sp>
      <p:grpSp>
        <p:nvGrpSpPr>
          <p:cNvPr id="42" name="群組 41">
            <a:extLst>
              <a:ext uri="{FF2B5EF4-FFF2-40B4-BE49-F238E27FC236}">
                <a16:creationId xmlns:a16="http://schemas.microsoft.com/office/drawing/2014/main" id="{34C0100C-ECBB-F6FF-D2C5-EDE43533D803}"/>
              </a:ext>
            </a:extLst>
          </p:cNvPr>
          <p:cNvGrpSpPr/>
          <p:nvPr/>
        </p:nvGrpSpPr>
        <p:grpSpPr>
          <a:xfrm>
            <a:off x="9558349" y="2528815"/>
            <a:ext cx="1152526" cy="900185"/>
            <a:chOff x="7190527" y="3784185"/>
            <a:chExt cx="1152526" cy="900185"/>
          </a:xfrm>
        </p:grpSpPr>
        <p:sp>
          <p:nvSpPr>
            <p:cNvPr id="43" name="矩形 42">
              <a:extLst>
                <a:ext uri="{FF2B5EF4-FFF2-40B4-BE49-F238E27FC236}">
                  <a16:creationId xmlns:a16="http://schemas.microsoft.com/office/drawing/2014/main" id="{42A3DD29-F8F3-F2DE-33DC-3BB313FBD2B7}"/>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4</a:t>
              </a:r>
              <a:endParaRPr lang="zh-TW" altLang="en-US" dirty="0">
                <a:solidFill>
                  <a:sysClr val="windowText" lastClr="000000"/>
                </a:solidFill>
                <a:latin typeface="Arial Black" panose="020B0A04020102020204" pitchFamily="34" charset="0"/>
              </a:endParaRPr>
            </a:p>
          </p:txBody>
        </p:sp>
        <p:sp>
          <p:nvSpPr>
            <p:cNvPr id="44" name="文字方塊 43">
              <a:extLst>
                <a:ext uri="{FF2B5EF4-FFF2-40B4-BE49-F238E27FC236}">
                  <a16:creationId xmlns:a16="http://schemas.microsoft.com/office/drawing/2014/main" id="{81DA7866-90D9-0011-416B-2503C7CBA998}"/>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科目</a:t>
              </a:r>
            </a:p>
          </p:txBody>
        </p:sp>
      </p:grpSp>
      <p:pic>
        <p:nvPicPr>
          <p:cNvPr id="46" name="圖片 45">
            <a:extLst>
              <a:ext uri="{FF2B5EF4-FFF2-40B4-BE49-F238E27FC236}">
                <a16:creationId xmlns:a16="http://schemas.microsoft.com/office/drawing/2014/main" id="{A960BB7A-69D1-2F05-69B3-22E142441458}"/>
              </a:ext>
            </a:extLst>
          </p:cNvPr>
          <p:cNvPicPr>
            <a:picLocks noChangeAspect="1"/>
          </p:cNvPicPr>
          <p:nvPr/>
        </p:nvPicPr>
        <p:blipFill>
          <a:blip r:embed="rId4"/>
          <a:stretch>
            <a:fillRect/>
          </a:stretch>
        </p:blipFill>
        <p:spPr>
          <a:xfrm>
            <a:off x="582946" y="3403536"/>
            <a:ext cx="1105054" cy="1200318"/>
          </a:xfrm>
          <a:prstGeom prst="rect">
            <a:avLst/>
          </a:prstGeom>
        </p:spPr>
      </p:pic>
      <p:pic>
        <p:nvPicPr>
          <p:cNvPr id="52" name="圖片 51">
            <a:extLst>
              <a:ext uri="{FF2B5EF4-FFF2-40B4-BE49-F238E27FC236}">
                <a16:creationId xmlns:a16="http://schemas.microsoft.com/office/drawing/2014/main" id="{01462F64-A8ED-B404-E978-6C6BBBC80779}"/>
              </a:ext>
            </a:extLst>
          </p:cNvPr>
          <p:cNvPicPr>
            <a:picLocks noChangeAspect="1"/>
          </p:cNvPicPr>
          <p:nvPr/>
        </p:nvPicPr>
        <p:blipFill>
          <a:blip r:embed="rId5"/>
          <a:stretch>
            <a:fillRect/>
          </a:stretch>
        </p:blipFill>
        <p:spPr>
          <a:xfrm>
            <a:off x="1770653" y="3400491"/>
            <a:ext cx="685896" cy="1609950"/>
          </a:xfrm>
          <a:prstGeom prst="rect">
            <a:avLst/>
          </a:prstGeom>
        </p:spPr>
      </p:pic>
      <p:pic>
        <p:nvPicPr>
          <p:cNvPr id="55" name="圖片 54">
            <a:extLst>
              <a:ext uri="{FF2B5EF4-FFF2-40B4-BE49-F238E27FC236}">
                <a16:creationId xmlns:a16="http://schemas.microsoft.com/office/drawing/2014/main" id="{B180AAA2-C6AB-66D4-3832-EA876D3BCCEE}"/>
              </a:ext>
            </a:extLst>
          </p:cNvPr>
          <p:cNvPicPr>
            <a:picLocks noChangeAspect="1"/>
          </p:cNvPicPr>
          <p:nvPr/>
        </p:nvPicPr>
        <p:blipFill>
          <a:blip r:embed="rId6"/>
          <a:stretch>
            <a:fillRect/>
          </a:stretch>
        </p:blipFill>
        <p:spPr>
          <a:xfrm>
            <a:off x="2521647" y="3400491"/>
            <a:ext cx="600159" cy="1028844"/>
          </a:xfrm>
          <a:prstGeom prst="rect">
            <a:avLst/>
          </a:prstGeom>
        </p:spPr>
      </p:pic>
      <p:pic>
        <p:nvPicPr>
          <p:cNvPr id="57" name="圖片 56">
            <a:extLst>
              <a:ext uri="{FF2B5EF4-FFF2-40B4-BE49-F238E27FC236}">
                <a16:creationId xmlns:a16="http://schemas.microsoft.com/office/drawing/2014/main" id="{F5C37442-13D5-521D-1FB9-B150483F76B2}"/>
              </a:ext>
            </a:extLst>
          </p:cNvPr>
          <p:cNvPicPr>
            <a:picLocks noChangeAspect="1"/>
          </p:cNvPicPr>
          <p:nvPr/>
        </p:nvPicPr>
        <p:blipFill>
          <a:blip r:embed="rId7"/>
          <a:stretch>
            <a:fillRect/>
          </a:stretch>
        </p:blipFill>
        <p:spPr>
          <a:xfrm>
            <a:off x="3946323" y="3398934"/>
            <a:ext cx="714475" cy="905001"/>
          </a:xfrm>
          <a:prstGeom prst="rect">
            <a:avLst/>
          </a:prstGeom>
        </p:spPr>
      </p:pic>
      <p:pic>
        <p:nvPicPr>
          <p:cNvPr id="59" name="圖片 58">
            <a:extLst>
              <a:ext uri="{FF2B5EF4-FFF2-40B4-BE49-F238E27FC236}">
                <a16:creationId xmlns:a16="http://schemas.microsoft.com/office/drawing/2014/main" id="{F33B9A3C-569E-0D04-EDA9-17C0634D474C}"/>
              </a:ext>
            </a:extLst>
          </p:cNvPr>
          <p:cNvPicPr>
            <a:picLocks noChangeAspect="1"/>
          </p:cNvPicPr>
          <p:nvPr/>
        </p:nvPicPr>
        <p:blipFill>
          <a:blip r:embed="rId8"/>
          <a:stretch>
            <a:fillRect/>
          </a:stretch>
        </p:blipFill>
        <p:spPr>
          <a:xfrm>
            <a:off x="4859870" y="3398934"/>
            <a:ext cx="685896" cy="1409897"/>
          </a:xfrm>
          <a:prstGeom prst="rect">
            <a:avLst/>
          </a:prstGeom>
        </p:spPr>
      </p:pic>
      <p:sp>
        <p:nvSpPr>
          <p:cNvPr id="62" name="矩形 61">
            <a:extLst>
              <a:ext uri="{FF2B5EF4-FFF2-40B4-BE49-F238E27FC236}">
                <a16:creationId xmlns:a16="http://schemas.microsoft.com/office/drawing/2014/main" id="{3CA1CF30-5C83-C230-9C3C-52C2145A8556}"/>
              </a:ext>
            </a:extLst>
          </p:cNvPr>
          <p:cNvSpPr/>
          <p:nvPr/>
        </p:nvSpPr>
        <p:spPr>
          <a:xfrm>
            <a:off x="2130353" y="5437634"/>
            <a:ext cx="1193872" cy="1200316"/>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3" name="文字方塊 62">
            <a:extLst>
              <a:ext uri="{FF2B5EF4-FFF2-40B4-BE49-F238E27FC236}">
                <a16:creationId xmlns:a16="http://schemas.microsoft.com/office/drawing/2014/main" id="{C84054F6-9C48-182B-B3E5-A03491E1B353}"/>
              </a:ext>
            </a:extLst>
          </p:cNvPr>
          <p:cNvSpPr txBox="1"/>
          <p:nvPr/>
        </p:nvSpPr>
        <p:spPr>
          <a:xfrm>
            <a:off x="2213006" y="5494861"/>
            <a:ext cx="1111219" cy="307777"/>
          </a:xfrm>
          <a:prstGeom prst="rect">
            <a:avLst/>
          </a:prstGeom>
          <a:noFill/>
        </p:spPr>
        <p:txBody>
          <a:bodyPr wrap="square">
            <a:spAutoFit/>
          </a:bodyPr>
          <a:lstStyle/>
          <a:p>
            <a:r>
              <a:rPr lang="zh-TW" altLang="en-US" sz="1400" b="1" dirty="0"/>
              <a:t>開班序格式</a:t>
            </a:r>
          </a:p>
        </p:txBody>
      </p:sp>
      <p:cxnSp>
        <p:nvCxnSpPr>
          <p:cNvPr id="64" name="接點: 肘形 63">
            <a:extLst>
              <a:ext uri="{FF2B5EF4-FFF2-40B4-BE49-F238E27FC236}">
                <a16:creationId xmlns:a16="http://schemas.microsoft.com/office/drawing/2014/main" id="{4C71604D-8D7F-60BA-F7E5-7E60CD47E9E3}"/>
              </a:ext>
            </a:extLst>
          </p:cNvPr>
          <p:cNvCxnSpPr>
            <a:cxnSpLocks/>
            <a:stCxn id="62" idx="0"/>
            <a:endCxn id="52" idx="2"/>
          </p:cNvCxnSpPr>
          <p:nvPr/>
        </p:nvCxnSpPr>
        <p:spPr>
          <a:xfrm rot="16200000" flipV="1">
            <a:off x="2206849" y="4917194"/>
            <a:ext cx="427193" cy="613688"/>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矩形 66">
            <a:extLst>
              <a:ext uri="{FF2B5EF4-FFF2-40B4-BE49-F238E27FC236}">
                <a16:creationId xmlns:a16="http://schemas.microsoft.com/office/drawing/2014/main" id="{A4E97D72-EBC1-CED3-C5CA-C34FB1CA79F2}"/>
              </a:ext>
            </a:extLst>
          </p:cNvPr>
          <p:cNvSpPr/>
          <p:nvPr/>
        </p:nvSpPr>
        <p:spPr>
          <a:xfrm>
            <a:off x="3406877" y="5440042"/>
            <a:ext cx="1831283" cy="1197908"/>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8" name="文字方塊 67">
            <a:extLst>
              <a:ext uri="{FF2B5EF4-FFF2-40B4-BE49-F238E27FC236}">
                <a16:creationId xmlns:a16="http://schemas.microsoft.com/office/drawing/2014/main" id="{6AF50B37-AD9D-AEF0-7E3B-8B8D3F5F50F8}"/>
              </a:ext>
            </a:extLst>
          </p:cNvPr>
          <p:cNvSpPr txBox="1"/>
          <p:nvPr/>
        </p:nvSpPr>
        <p:spPr>
          <a:xfrm>
            <a:off x="3489531" y="5497269"/>
            <a:ext cx="1748630" cy="1169551"/>
          </a:xfrm>
          <a:prstGeom prst="rect">
            <a:avLst/>
          </a:prstGeom>
          <a:noFill/>
        </p:spPr>
        <p:txBody>
          <a:bodyPr wrap="square">
            <a:spAutoFit/>
          </a:bodyPr>
          <a:lstStyle/>
          <a:p>
            <a:r>
              <a:rPr lang="zh-TW" altLang="en-US" sz="1400" b="1" dirty="0"/>
              <a:t>班序產生基準可分為每科目開班數</a:t>
            </a:r>
            <a:r>
              <a:rPr lang="en-US" altLang="zh-TW" sz="1400" b="1" dirty="0"/>
              <a:t>(</a:t>
            </a:r>
            <a:r>
              <a:rPr lang="zh-TW" altLang="en-US" sz="1400" b="1" dirty="0"/>
              <a:t>本科目</a:t>
            </a:r>
            <a:r>
              <a:rPr lang="en-US" altLang="zh-TW" sz="1400" b="1" dirty="0"/>
              <a:t>)</a:t>
            </a:r>
            <a:r>
              <a:rPr lang="zh-TW" altLang="en-US" sz="1400" b="1" dirty="0"/>
              <a:t>、開班選擇之各年級</a:t>
            </a:r>
            <a:r>
              <a:rPr lang="en-US" altLang="zh-TW" sz="1400" b="1" dirty="0"/>
              <a:t>(</a:t>
            </a:r>
            <a:r>
              <a:rPr lang="zh-TW" altLang="en-US" sz="1400" b="1" dirty="0"/>
              <a:t>依年級</a:t>
            </a:r>
            <a:r>
              <a:rPr lang="en-US" altLang="zh-TW" sz="1400" b="1" dirty="0"/>
              <a:t>)</a:t>
            </a:r>
            <a:r>
              <a:rPr lang="zh-TW" altLang="en-US" sz="1400" b="1" dirty="0"/>
              <a:t>或選擇總班數</a:t>
            </a:r>
            <a:r>
              <a:rPr lang="en-US" altLang="zh-TW" sz="1400" b="1" dirty="0"/>
              <a:t>(</a:t>
            </a:r>
            <a:r>
              <a:rPr lang="zh-TW" altLang="en-US" sz="1400" b="1" dirty="0"/>
              <a:t>全選擇</a:t>
            </a:r>
            <a:r>
              <a:rPr lang="en-US" altLang="zh-TW" sz="1400" b="1" dirty="0"/>
              <a:t>)</a:t>
            </a:r>
            <a:endParaRPr lang="zh-TW" altLang="en-US" sz="1400" b="1" dirty="0"/>
          </a:p>
        </p:txBody>
      </p:sp>
      <p:cxnSp>
        <p:nvCxnSpPr>
          <p:cNvPr id="71" name="接點: 肘形 70">
            <a:extLst>
              <a:ext uri="{FF2B5EF4-FFF2-40B4-BE49-F238E27FC236}">
                <a16:creationId xmlns:a16="http://schemas.microsoft.com/office/drawing/2014/main" id="{F32D8CB4-BCEE-B5FF-6F7E-C04D43337D92}"/>
              </a:ext>
            </a:extLst>
          </p:cNvPr>
          <p:cNvCxnSpPr>
            <a:cxnSpLocks/>
            <a:stCxn id="67" idx="0"/>
            <a:endCxn id="55" idx="2"/>
          </p:cNvCxnSpPr>
          <p:nvPr/>
        </p:nvCxnSpPr>
        <p:spPr>
          <a:xfrm rot="16200000" flipV="1">
            <a:off x="3066770" y="4184293"/>
            <a:ext cx="1010707" cy="1500792"/>
          </a:xfrm>
          <a:prstGeom prst="bentConnector3">
            <a:avLst>
              <a:gd name="adj1" fmla="val 189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文字方塊 73">
            <a:extLst>
              <a:ext uri="{FF2B5EF4-FFF2-40B4-BE49-F238E27FC236}">
                <a16:creationId xmlns:a16="http://schemas.microsoft.com/office/drawing/2014/main" id="{1DA98976-3A04-2651-C479-41B8FD0C4CC3}"/>
              </a:ext>
            </a:extLst>
          </p:cNvPr>
          <p:cNvSpPr txBox="1"/>
          <p:nvPr/>
        </p:nvSpPr>
        <p:spPr>
          <a:xfrm>
            <a:off x="9058763" y="5216761"/>
            <a:ext cx="3046494" cy="830997"/>
          </a:xfrm>
          <a:prstGeom prst="rect">
            <a:avLst/>
          </a:prstGeom>
          <a:noFill/>
        </p:spPr>
        <p:txBody>
          <a:bodyPr wrap="square">
            <a:spAutoFit/>
          </a:bodyPr>
          <a:lstStyle/>
          <a:p>
            <a:r>
              <a:rPr lang="zh-TW" altLang="en-US" sz="1600" b="1" u="sng" dirty="0"/>
              <a:t>課程名稱及綁定科目</a:t>
            </a:r>
            <a:r>
              <a:rPr lang="en-US" altLang="zh-TW" sz="1600" b="1" u="sng" dirty="0"/>
              <a:t>+</a:t>
            </a:r>
            <a:r>
              <a:rPr lang="zh-TW" altLang="en-US" sz="1600" b="1" u="sng" dirty="0"/>
              <a:t>綁定班碼在該學年度學期為唯一值，開課時如有重複時將無法開課</a:t>
            </a:r>
          </a:p>
        </p:txBody>
      </p:sp>
      <p:sp>
        <p:nvSpPr>
          <p:cNvPr id="75" name="矩形 74">
            <a:extLst>
              <a:ext uri="{FF2B5EF4-FFF2-40B4-BE49-F238E27FC236}">
                <a16:creationId xmlns:a16="http://schemas.microsoft.com/office/drawing/2014/main" id="{8F835A21-FE9E-3DC5-B4D0-3F58FD66F727}"/>
              </a:ext>
            </a:extLst>
          </p:cNvPr>
          <p:cNvSpPr/>
          <p:nvPr/>
        </p:nvSpPr>
        <p:spPr>
          <a:xfrm>
            <a:off x="5336040" y="5437634"/>
            <a:ext cx="1831283" cy="1197908"/>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6" name="文字方塊 75">
            <a:extLst>
              <a:ext uri="{FF2B5EF4-FFF2-40B4-BE49-F238E27FC236}">
                <a16:creationId xmlns:a16="http://schemas.microsoft.com/office/drawing/2014/main" id="{3629162B-43E6-6F68-CDA4-0A241DFC4165}"/>
              </a:ext>
            </a:extLst>
          </p:cNvPr>
          <p:cNvSpPr txBox="1"/>
          <p:nvPr/>
        </p:nvSpPr>
        <p:spPr>
          <a:xfrm>
            <a:off x="5358716" y="5465991"/>
            <a:ext cx="1748630" cy="523220"/>
          </a:xfrm>
          <a:prstGeom prst="rect">
            <a:avLst/>
          </a:prstGeom>
          <a:noFill/>
        </p:spPr>
        <p:txBody>
          <a:bodyPr wrap="square">
            <a:spAutoFit/>
          </a:bodyPr>
          <a:lstStyle/>
          <a:p>
            <a:r>
              <a:rPr lang="zh-TW" altLang="en-US" sz="1400" b="1" dirty="0"/>
              <a:t>可使用科目名稱或自訂字串</a:t>
            </a:r>
          </a:p>
        </p:txBody>
      </p:sp>
      <p:cxnSp>
        <p:nvCxnSpPr>
          <p:cNvPr id="77" name="接點: 肘形 76">
            <a:extLst>
              <a:ext uri="{FF2B5EF4-FFF2-40B4-BE49-F238E27FC236}">
                <a16:creationId xmlns:a16="http://schemas.microsoft.com/office/drawing/2014/main" id="{14D43BA3-8D99-51C0-060E-4C2A9F947694}"/>
              </a:ext>
            </a:extLst>
          </p:cNvPr>
          <p:cNvCxnSpPr>
            <a:cxnSpLocks/>
            <a:stCxn id="75" idx="0"/>
            <a:endCxn id="57" idx="2"/>
          </p:cNvCxnSpPr>
          <p:nvPr/>
        </p:nvCxnSpPr>
        <p:spPr>
          <a:xfrm rot="16200000" flipV="1">
            <a:off x="4710773" y="3896724"/>
            <a:ext cx="1133699" cy="1948121"/>
          </a:xfrm>
          <a:prstGeom prst="bentConnector3">
            <a:avLst>
              <a:gd name="adj1" fmla="val 24795"/>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矩形 82">
            <a:extLst>
              <a:ext uri="{FF2B5EF4-FFF2-40B4-BE49-F238E27FC236}">
                <a16:creationId xmlns:a16="http://schemas.microsoft.com/office/drawing/2014/main" id="{21607852-AE1D-1C13-FAE1-D97BA7741F04}"/>
              </a:ext>
            </a:extLst>
          </p:cNvPr>
          <p:cNvSpPr/>
          <p:nvPr/>
        </p:nvSpPr>
        <p:spPr>
          <a:xfrm>
            <a:off x="7320834" y="5433188"/>
            <a:ext cx="1612044" cy="1204761"/>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4" name="文字方塊 83">
            <a:extLst>
              <a:ext uri="{FF2B5EF4-FFF2-40B4-BE49-F238E27FC236}">
                <a16:creationId xmlns:a16="http://schemas.microsoft.com/office/drawing/2014/main" id="{7F147721-5B14-7BF4-1F20-CC42DC51EF39}"/>
              </a:ext>
            </a:extLst>
          </p:cNvPr>
          <p:cNvSpPr txBox="1"/>
          <p:nvPr/>
        </p:nvSpPr>
        <p:spPr>
          <a:xfrm>
            <a:off x="7392322" y="5499492"/>
            <a:ext cx="1540556" cy="523220"/>
          </a:xfrm>
          <a:prstGeom prst="rect">
            <a:avLst/>
          </a:prstGeom>
          <a:noFill/>
        </p:spPr>
        <p:txBody>
          <a:bodyPr wrap="square">
            <a:spAutoFit/>
          </a:bodyPr>
          <a:lstStyle/>
          <a:p>
            <a:r>
              <a:rPr lang="zh-TW" altLang="en-US" sz="1400" b="1" dirty="0"/>
              <a:t>級別數字之顯示格式</a:t>
            </a:r>
          </a:p>
        </p:txBody>
      </p:sp>
      <p:cxnSp>
        <p:nvCxnSpPr>
          <p:cNvPr id="85" name="接點: 肘形 84">
            <a:extLst>
              <a:ext uri="{FF2B5EF4-FFF2-40B4-BE49-F238E27FC236}">
                <a16:creationId xmlns:a16="http://schemas.microsoft.com/office/drawing/2014/main" id="{35E4D729-5487-68E0-2B1C-6B37251F1503}"/>
              </a:ext>
            </a:extLst>
          </p:cNvPr>
          <p:cNvCxnSpPr>
            <a:cxnSpLocks/>
            <a:stCxn id="83" idx="0"/>
            <a:endCxn id="59" idx="2"/>
          </p:cNvCxnSpPr>
          <p:nvPr/>
        </p:nvCxnSpPr>
        <p:spPr>
          <a:xfrm rot="16200000" flipV="1">
            <a:off x="6352659" y="3658991"/>
            <a:ext cx="624357" cy="2924038"/>
          </a:xfrm>
          <a:prstGeom prst="bentConnector3">
            <a:avLst>
              <a:gd name="adj1" fmla="val 65256"/>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667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跨班預開課程處理</a:t>
            </a:r>
            <a:r>
              <a:rPr lang="en-US" altLang="zh-TW" sz="3600" dirty="0"/>
              <a:t>-</a:t>
            </a:r>
            <a:r>
              <a:rPr lang="zh-TW" altLang="en-US" sz="3600" dirty="0"/>
              <a:t>綁定科目名稱命名</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11472324" y="6286179"/>
            <a:ext cx="490226" cy="277091"/>
          </a:xfrm>
        </p:spPr>
        <p:txBody>
          <a:bodyPr/>
          <a:lstStyle/>
          <a:p>
            <a:pPr algn="ctr"/>
            <a:fld id="{534AF3B0-7061-4301-92CD-197F97EF81A1}" type="slidenum">
              <a:rPr lang="zh-TW" altLang="en-US" sz="1600" b="1" smtClean="0"/>
              <a:pPr algn="ctr"/>
              <a:t>18</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11472324" y="6179612"/>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7570" y="6190032"/>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581192" y="1954503"/>
            <a:ext cx="5874678" cy="49022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跨班預開課程</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sp>
        <p:nvSpPr>
          <p:cNvPr id="24" name="矩形 23">
            <a:extLst>
              <a:ext uri="{FF2B5EF4-FFF2-40B4-BE49-F238E27FC236}">
                <a16:creationId xmlns:a16="http://schemas.microsoft.com/office/drawing/2014/main" id="{5A7E0F4E-F38B-B6B2-8CA7-31AC07E12DE1}"/>
              </a:ext>
            </a:extLst>
          </p:cNvPr>
          <p:cNvSpPr/>
          <p:nvPr/>
        </p:nvSpPr>
        <p:spPr>
          <a:xfrm>
            <a:off x="466725" y="5441182"/>
            <a:ext cx="1612044" cy="120031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文字方塊 24">
            <a:extLst>
              <a:ext uri="{FF2B5EF4-FFF2-40B4-BE49-F238E27FC236}">
                <a16:creationId xmlns:a16="http://schemas.microsoft.com/office/drawing/2014/main" id="{A3FA9C82-4F58-18F5-CAA3-E0526404E06D}"/>
              </a:ext>
            </a:extLst>
          </p:cNvPr>
          <p:cNvSpPr txBox="1"/>
          <p:nvPr/>
        </p:nvSpPr>
        <p:spPr>
          <a:xfrm>
            <a:off x="549378" y="5498410"/>
            <a:ext cx="1540556" cy="954107"/>
          </a:xfrm>
          <a:prstGeom prst="rect">
            <a:avLst/>
          </a:prstGeom>
          <a:noFill/>
        </p:spPr>
        <p:txBody>
          <a:bodyPr wrap="square">
            <a:spAutoFit/>
          </a:bodyPr>
          <a:lstStyle/>
          <a:p>
            <a:r>
              <a:rPr lang="zh-TW" altLang="en-US" sz="1400" b="1" dirty="0"/>
              <a:t>自訂文字內容可以輸入選修、選或其他區別性文字</a:t>
            </a:r>
          </a:p>
        </p:txBody>
      </p:sp>
      <p:cxnSp>
        <p:nvCxnSpPr>
          <p:cNvPr id="26" name="接點: 肘形 25">
            <a:extLst>
              <a:ext uri="{FF2B5EF4-FFF2-40B4-BE49-F238E27FC236}">
                <a16:creationId xmlns:a16="http://schemas.microsoft.com/office/drawing/2014/main" id="{F6C0442A-3C8C-5F4C-2C41-81CB0061DD72}"/>
              </a:ext>
            </a:extLst>
          </p:cNvPr>
          <p:cNvCxnSpPr>
            <a:cxnSpLocks/>
            <a:stCxn id="24" idx="0"/>
            <a:endCxn id="48" idx="2"/>
          </p:cNvCxnSpPr>
          <p:nvPr/>
        </p:nvCxnSpPr>
        <p:spPr>
          <a:xfrm rot="16200000" flipV="1">
            <a:off x="89887" y="4258321"/>
            <a:ext cx="2309247" cy="56475"/>
          </a:xfrm>
          <a:prstGeom prst="bentConnector3">
            <a:avLst>
              <a:gd name="adj1" fmla="val 12878"/>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B02DE615-F112-06DE-2248-6668617968B3}"/>
              </a:ext>
            </a:extLst>
          </p:cNvPr>
          <p:cNvSpPr txBox="1"/>
          <p:nvPr/>
        </p:nvSpPr>
        <p:spPr>
          <a:xfrm>
            <a:off x="7107347" y="1954850"/>
            <a:ext cx="3305175" cy="369332"/>
          </a:xfrm>
          <a:prstGeom prst="rect">
            <a:avLst/>
          </a:prstGeom>
          <a:noFill/>
        </p:spPr>
        <p:txBody>
          <a:bodyPr wrap="square">
            <a:spAutoFit/>
          </a:bodyPr>
          <a:lstStyle/>
          <a:p>
            <a:r>
              <a:rPr lang="zh-TW" altLang="en-US" b="1" dirty="0"/>
              <a:t>綁定科目名稱由</a:t>
            </a:r>
            <a:r>
              <a:rPr lang="en-US" altLang="zh-TW" b="1" dirty="0"/>
              <a:t>5</a:t>
            </a:r>
            <a:r>
              <a:rPr lang="zh-TW" altLang="en-US" b="1" dirty="0"/>
              <a:t>部分組合而成</a:t>
            </a:r>
          </a:p>
        </p:txBody>
      </p:sp>
      <p:grpSp>
        <p:nvGrpSpPr>
          <p:cNvPr id="10" name="群組 9">
            <a:extLst>
              <a:ext uri="{FF2B5EF4-FFF2-40B4-BE49-F238E27FC236}">
                <a16:creationId xmlns:a16="http://schemas.microsoft.com/office/drawing/2014/main" id="{F6AC66E9-3DBD-26E3-8652-C36F17181288}"/>
              </a:ext>
            </a:extLst>
          </p:cNvPr>
          <p:cNvGrpSpPr/>
          <p:nvPr/>
        </p:nvGrpSpPr>
        <p:grpSpPr>
          <a:xfrm>
            <a:off x="5954821" y="2515697"/>
            <a:ext cx="1152526" cy="900185"/>
            <a:chOff x="7190527" y="3784185"/>
            <a:chExt cx="1152526" cy="900185"/>
          </a:xfrm>
        </p:grpSpPr>
        <p:sp>
          <p:nvSpPr>
            <p:cNvPr id="11" name="矩形 10">
              <a:extLst>
                <a:ext uri="{FF2B5EF4-FFF2-40B4-BE49-F238E27FC236}">
                  <a16:creationId xmlns:a16="http://schemas.microsoft.com/office/drawing/2014/main" id="{AA36189A-AF88-14A9-AA29-6A7F76FC206A}"/>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1</a:t>
              </a:r>
              <a:endParaRPr lang="zh-TW" altLang="en-US" dirty="0">
                <a:solidFill>
                  <a:sysClr val="windowText" lastClr="000000"/>
                </a:solidFill>
                <a:latin typeface="Arial Black" panose="020B0A04020102020204" pitchFamily="34" charset="0"/>
              </a:endParaRPr>
            </a:p>
          </p:txBody>
        </p:sp>
        <p:sp>
          <p:nvSpPr>
            <p:cNvPr id="12" name="文字方塊 11">
              <a:extLst>
                <a:ext uri="{FF2B5EF4-FFF2-40B4-BE49-F238E27FC236}">
                  <a16:creationId xmlns:a16="http://schemas.microsoft.com/office/drawing/2014/main" id="{DEAF8458-D861-235D-5D07-A90B575FA34B}"/>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自訂文字</a:t>
              </a:r>
            </a:p>
          </p:txBody>
        </p:sp>
      </p:grpSp>
      <p:grpSp>
        <p:nvGrpSpPr>
          <p:cNvPr id="13" name="群組 12">
            <a:extLst>
              <a:ext uri="{FF2B5EF4-FFF2-40B4-BE49-F238E27FC236}">
                <a16:creationId xmlns:a16="http://schemas.microsoft.com/office/drawing/2014/main" id="{702FF49C-3BE0-4644-8B90-6CB5B74BB971}"/>
              </a:ext>
            </a:extLst>
          </p:cNvPr>
          <p:cNvGrpSpPr/>
          <p:nvPr/>
        </p:nvGrpSpPr>
        <p:grpSpPr>
          <a:xfrm>
            <a:off x="7159609" y="2512180"/>
            <a:ext cx="1152526" cy="900185"/>
            <a:chOff x="7190527" y="3784185"/>
            <a:chExt cx="1152526" cy="900185"/>
          </a:xfrm>
        </p:grpSpPr>
        <p:sp>
          <p:nvSpPr>
            <p:cNvPr id="14" name="矩形 13">
              <a:extLst>
                <a:ext uri="{FF2B5EF4-FFF2-40B4-BE49-F238E27FC236}">
                  <a16:creationId xmlns:a16="http://schemas.microsoft.com/office/drawing/2014/main" id="{F23AD2FE-DA30-CF45-371D-C5A9828B868C}"/>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2</a:t>
              </a:r>
              <a:endParaRPr lang="zh-TW" altLang="en-US" dirty="0">
                <a:solidFill>
                  <a:sysClr val="windowText" lastClr="000000"/>
                </a:solidFill>
                <a:latin typeface="Arial Black" panose="020B0A04020102020204" pitchFamily="34" charset="0"/>
              </a:endParaRPr>
            </a:p>
          </p:txBody>
        </p:sp>
        <p:sp>
          <p:nvSpPr>
            <p:cNvPr id="15" name="文字方塊 14">
              <a:extLst>
                <a:ext uri="{FF2B5EF4-FFF2-40B4-BE49-F238E27FC236}">
                  <a16:creationId xmlns:a16="http://schemas.microsoft.com/office/drawing/2014/main" id="{3FCDA9D6-61ED-EE02-608F-CDEB8A79D125}"/>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開班序</a:t>
              </a:r>
            </a:p>
          </p:txBody>
        </p:sp>
      </p:grpSp>
      <p:grpSp>
        <p:nvGrpSpPr>
          <p:cNvPr id="16" name="群組 15">
            <a:extLst>
              <a:ext uri="{FF2B5EF4-FFF2-40B4-BE49-F238E27FC236}">
                <a16:creationId xmlns:a16="http://schemas.microsoft.com/office/drawing/2014/main" id="{05F1DAC8-1497-D50D-0375-AE94191017EA}"/>
              </a:ext>
            </a:extLst>
          </p:cNvPr>
          <p:cNvGrpSpPr/>
          <p:nvPr/>
        </p:nvGrpSpPr>
        <p:grpSpPr>
          <a:xfrm>
            <a:off x="8357016" y="2515366"/>
            <a:ext cx="1152526" cy="964852"/>
            <a:chOff x="7190527" y="3784185"/>
            <a:chExt cx="1152526" cy="964852"/>
          </a:xfrm>
        </p:grpSpPr>
        <p:sp>
          <p:nvSpPr>
            <p:cNvPr id="17" name="矩形 16">
              <a:extLst>
                <a:ext uri="{FF2B5EF4-FFF2-40B4-BE49-F238E27FC236}">
                  <a16:creationId xmlns:a16="http://schemas.microsoft.com/office/drawing/2014/main" id="{1A6F7D5C-ED07-40E7-DE3C-401E7EF3A51E}"/>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3</a:t>
              </a:r>
              <a:endParaRPr lang="zh-TW" altLang="en-US" dirty="0">
                <a:solidFill>
                  <a:sysClr val="windowText" lastClr="000000"/>
                </a:solidFill>
                <a:latin typeface="Arial Black" panose="020B0A04020102020204" pitchFamily="34" charset="0"/>
              </a:endParaRPr>
            </a:p>
          </p:txBody>
        </p:sp>
        <p:sp>
          <p:nvSpPr>
            <p:cNvPr id="18" name="文字方塊 17">
              <a:extLst>
                <a:ext uri="{FF2B5EF4-FFF2-40B4-BE49-F238E27FC236}">
                  <a16:creationId xmlns:a16="http://schemas.microsoft.com/office/drawing/2014/main" id="{04DECE00-FA6C-9358-6596-19373603A502}"/>
                </a:ext>
              </a:extLst>
            </p:cNvPr>
            <p:cNvSpPr txBox="1"/>
            <p:nvPr/>
          </p:nvSpPr>
          <p:spPr>
            <a:xfrm>
              <a:off x="7190527" y="4164262"/>
              <a:ext cx="1152525" cy="584775"/>
            </a:xfrm>
            <a:prstGeom prst="rect">
              <a:avLst/>
            </a:prstGeom>
            <a:noFill/>
          </p:spPr>
          <p:txBody>
            <a:bodyPr wrap="square" rtlCol="0">
              <a:spAutoFit/>
            </a:bodyPr>
            <a:lstStyle/>
            <a:p>
              <a:r>
                <a:rPr lang="zh-TW" altLang="en-US" dirty="0"/>
                <a:t>自訂字串</a:t>
              </a:r>
              <a:endParaRPr lang="en-US" altLang="zh-TW" dirty="0"/>
            </a:p>
            <a:p>
              <a:pPr algn="ctr"/>
              <a:r>
                <a:rPr lang="en-US" altLang="zh-TW" sz="1400" dirty="0"/>
                <a:t>(</a:t>
              </a:r>
              <a:r>
                <a:rPr lang="zh-TW" altLang="en-US" sz="1400" dirty="0"/>
                <a:t>預設</a:t>
              </a:r>
              <a:r>
                <a:rPr lang="en-US" altLang="zh-TW" sz="1400" dirty="0"/>
                <a:t>“-”)</a:t>
              </a:r>
              <a:endParaRPr lang="zh-TW" altLang="en-US" sz="1400" dirty="0"/>
            </a:p>
          </p:txBody>
        </p:sp>
      </p:grpSp>
      <p:grpSp>
        <p:nvGrpSpPr>
          <p:cNvPr id="20" name="群組 19">
            <a:extLst>
              <a:ext uri="{FF2B5EF4-FFF2-40B4-BE49-F238E27FC236}">
                <a16:creationId xmlns:a16="http://schemas.microsoft.com/office/drawing/2014/main" id="{1DB681A9-DA78-A39F-476B-6BB6FA6407D2}"/>
              </a:ext>
            </a:extLst>
          </p:cNvPr>
          <p:cNvGrpSpPr/>
          <p:nvPr/>
        </p:nvGrpSpPr>
        <p:grpSpPr>
          <a:xfrm>
            <a:off x="11220462" y="2515773"/>
            <a:ext cx="828663" cy="900185"/>
            <a:chOff x="7190527" y="3784185"/>
            <a:chExt cx="1152526" cy="900185"/>
          </a:xfrm>
        </p:grpSpPr>
        <p:sp>
          <p:nvSpPr>
            <p:cNvPr id="21" name="矩形 20">
              <a:extLst>
                <a:ext uri="{FF2B5EF4-FFF2-40B4-BE49-F238E27FC236}">
                  <a16:creationId xmlns:a16="http://schemas.microsoft.com/office/drawing/2014/main" id="{5D2B3420-1601-451B-D9B1-F07C76799802}"/>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5</a:t>
              </a:r>
              <a:endParaRPr lang="zh-TW" altLang="en-US" dirty="0">
                <a:solidFill>
                  <a:sysClr val="windowText" lastClr="000000"/>
                </a:solidFill>
                <a:latin typeface="Arial Black" panose="020B0A04020102020204" pitchFamily="34" charset="0"/>
              </a:endParaRPr>
            </a:p>
          </p:txBody>
        </p:sp>
        <p:sp>
          <p:nvSpPr>
            <p:cNvPr id="27" name="文字方塊 26">
              <a:extLst>
                <a:ext uri="{FF2B5EF4-FFF2-40B4-BE49-F238E27FC236}">
                  <a16:creationId xmlns:a16="http://schemas.microsoft.com/office/drawing/2014/main" id="{1B676D05-14FF-E76B-6740-4E36B673C6F0}"/>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級別</a:t>
              </a:r>
            </a:p>
          </p:txBody>
        </p:sp>
      </p:grpSp>
      <p:grpSp>
        <p:nvGrpSpPr>
          <p:cNvPr id="28" name="群組 27">
            <a:extLst>
              <a:ext uri="{FF2B5EF4-FFF2-40B4-BE49-F238E27FC236}">
                <a16:creationId xmlns:a16="http://schemas.microsoft.com/office/drawing/2014/main" id="{761AAD7E-985C-154C-E049-33688E91B45F}"/>
              </a:ext>
            </a:extLst>
          </p:cNvPr>
          <p:cNvGrpSpPr/>
          <p:nvPr/>
        </p:nvGrpSpPr>
        <p:grpSpPr>
          <a:xfrm>
            <a:off x="10759210" y="2515773"/>
            <a:ext cx="417746" cy="900185"/>
            <a:chOff x="7165850" y="3784185"/>
            <a:chExt cx="1177203" cy="900185"/>
          </a:xfrm>
        </p:grpSpPr>
        <p:sp>
          <p:nvSpPr>
            <p:cNvPr id="29" name="矩形 28">
              <a:extLst>
                <a:ext uri="{FF2B5EF4-FFF2-40B4-BE49-F238E27FC236}">
                  <a16:creationId xmlns:a16="http://schemas.microsoft.com/office/drawing/2014/main" id="{D29548C7-8345-BA9E-77A2-D905189874A1}"/>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zh-TW" altLang="en-US" dirty="0">
                <a:solidFill>
                  <a:sysClr val="windowText" lastClr="000000"/>
                </a:solidFill>
                <a:latin typeface="Arial Black" panose="020B0A04020102020204" pitchFamily="34" charset="0"/>
              </a:endParaRPr>
            </a:p>
          </p:txBody>
        </p:sp>
        <p:sp>
          <p:nvSpPr>
            <p:cNvPr id="30" name="文字方塊 29">
              <a:extLst>
                <a:ext uri="{FF2B5EF4-FFF2-40B4-BE49-F238E27FC236}">
                  <a16:creationId xmlns:a16="http://schemas.microsoft.com/office/drawing/2014/main" id="{11776E1F-ACC2-22EF-C93C-DF1C93E30719}"/>
                </a:ext>
              </a:extLst>
            </p:cNvPr>
            <p:cNvSpPr txBox="1"/>
            <p:nvPr/>
          </p:nvSpPr>
          <p:spPr>
            <a:xfrm>
              <a:off x="7165850" y="3911111"/>
              <a:ext cx="1152526" cy="646331"/>
            </a:xfrm>
            <a:prstGeom prst="rect">
              <a:avLst/>
            </a:prstGeom>
            <a:noFill/>
          </p:spPr>
          <p:txBody>
            <a:bodyPr wrap="square" rtlCol="0">
              <a:spAutoFit/>
            </a:bodyPr>
            <a:lstStyle/>
            <a:p>
              <a:r>
                <a:rPr lang="zh-TW" altLang="en-US" dirty="0"/>
                <a:t>空格</a:t>
              </a:r>
            </a:p>
          </p:txBody>
        </p:sp>
      </p:grpSp>
      <p:sp>
        <p:nvSpPr>
          <p:cNvPr id="31" name="文字方塊 30">
            <a:extLst>
              <a:ext uri="{FF2B5EF4-FFF2-40B4-BE49-F238E27FC236}">
                <a16:creationId xmlns:a16="http://schemas.microsoft.com/office/drawing/2014/main" id="{95C4EC7C-1407-1A72-0D23-4D7BBEB201D3}"/>
              </a:ext>
            </a:extLst>
          </p:cNvPr>
          <p:cNvSpPr txBox="1"/>
          <p:nvPr/>
        </p:nvSpPr>
        <p:spPr>
          <a:xfrm>
            <a:off x="5848764" y="3467083"/>
            <a:ext cx="6113786" cy="1569660"/>
          </a:xfrm>
          <a:prstGeom prst="rect">
            <a:avLst/>
          </a:prstGeom>
          <a:noFill/>
        </p:spPr>
        <p:txBody>
          <a:bodyPr wrap="square">
            <a:spAutoFit/>
          </a:bodyPr>
          <a:lstStyle/>
          <a:p>
            <a:r>
              <a:rPr lang="zh-TW" altLang="en-US" sz="1600" b="1" dirty="0"/>
              <a:t>建議綁定科目名稱命名設定</a:t>
            </a:r>
            <a:r>
              <a:rPr lang="zh-TW" altLang="en-US" sz="1600" b="1" dirty="0">
                <a:sym typeface="Wingdings" panose="05000000000000000000" pitchFamily="2" charset="2"/>
              </a:rPr>
              <a:t>： </a:t>
            </a:r>
            <a:r>
              <a:rPr lang="en-US" altLang="zh-TW" sz="1600" b="1" dirty="0">
                <a:sym typeface="Wingdings" panose="05000000000000000000" pitchFamily="2" charset="2"/>
              </a:rPr>
              <a:t>(</a:t>
            </a:r>
            <a:r>
              <a:rPr lang="zh-TW" altLang="en-US" sz="1600" b="1" dirty="0">
                <a:sym typeface="Wingdings" panose="05000000000000000000" pitchFamily="2" charset="2"/>
              </a:rPr>
              <a:t>可以設定與課程名稱相同</a:t>
            </a:r>
            <a:r>
              <a:rPr lang="en-US" altLang="zh-TW" sz="1600" b="1" dirty="0">
                <a:sym typeface="Wingdings" panose="05000000000000000000" pitchFamily="2" charset="2"/>
              </a:rPr>
              <a:t>)</a:t>
            </a:r>
            <a:endParaRPr lang="en-US" altLang="zh-TW" sz="1600" b="1" dirty="0"/>
          </a:p>
          <a:p>
            <a:r>
              <a:rPr lang="en-US" altLang="zh-TW" sz="1600" b="1" dirty="0"/>
              <a:t>1.</a:t>
            </a:r>
            <a:r>
              <a:rPr lang="zh-TW" altLang="en-US" sz="1600" b="1" dirty="0"/>
              <a:t>自訂文字依據需求輸入「多元選、選」等文字區別</a:t>
            </a:r>
            <a:endParaRPr lang="en-US" altLang="zh-TW" sz="1600" b="1" dirty="0"/>
          </a:p>
          <a:p>
            <a:r>
              <a:rPr lang="en-US" altLang="zh-TW" sz="1600" b="1" dirty="0"/>
              <a:t>2.</a:t>
            </a:r>
            <a:r>
              <a:rPr lang="zh-TW" altLang="en-US" sz="1600" b="1" dirty="0"/>
              <a:t>班序格式選英文字母</a:t>
            </a:r>
            <a:r>
              <a:rPr lang="en-US" altLang="zh-TW" sz="1600" b="1" dirty="0"/>
              <a:t>(A,B,C..)</a:t>
            </a:r>
          </a:p>
          <a:p>
            <a:r>
              <a:rPr lang="en-US" altLang="zh-TW" sz="1600" b="1" dirty="0"/>
              <a:t>3.</a:t>
            </a:r>
            <a:r>
              <a:rPr lang="zh-TW" altLang="en-US" sz="1600" b="1" dirty="0"/>
              <a:t>計算基準依年級</a:t>
            </a:r>
            <a:endParaRPr lang="en-US" altLang="zh-TW" sz="1600" b="1" dirty="0"/>
          </a:p>
          <a:p>
            <a:r>
              <a:rPr lang="en-US" altLang="zh-TW" sz="1600" b="1" dirty="0"/>
              <a:t>4.</a:t>
            </a:r>
            <a:r>
              <a:rPr lang="zh-TW" altLang="en-US" sz="1600" b="1" dirty="0"/>
              <a:t>使用課規科目名稱</a:t>
            </a:r>
            <a:endParaRPr lang="en-US" altLang="zh-TW" sz="1600" b="1" dirty="0"/>
          </a:p>
          <a:p>
            <a:r>
              <a:rPr lang="en-US" altLang="zh-TW" sz="1600" b="1" dirty="0"/>
              <a:t>5.</a:t>
            </a:r>
            <a:r>
              <a:rPr lang="zh-TW" altLang="en-US" sz="1600" b="1" dirty="0"/>
              <a:t>級別格式使用羅馬數字</a:t>
            </a:r>
          </a:p>
        </p:txBody>
      </p:sp>
      <p:grpSp>
        <p:nvGrpSpPr>
          <p:cNvPr id="42" name="群組 41">
            <a:extLst>
              <a:ext uri="{FF2B5EF4-FFF2-40B4-BE49-F238E27FC236}">
                <a16:creationId xmlns:a16="http://schemas.microsoft.com/office/drawing/2014/main" id="{34C0100C-ECBB-F6FF-D2C5-EDE43533D803}"/>
              </a:ext>
            </a:extLst>
          </p:cNvPr>
          <p:cNvGrpSpPr/>
          <p:nvPr/>
        </p:nvGrpSpPr>
        <p:grpSpPr>
          <a:xfrm>
            <a:off x="9558349" y="2528815"/>
            <a:ext cx="1152526" cy="900185"/>
            <a:chOff x="7190527" y="3784185"/>
            <a:chExt cx="1152526" cy="900185"/>
          </a:xfrm>
        </p:grpSpPr>
        <p:sp>
          <p:nvSpPr>
            <p:cNvPr id="43" name="矩形 42">
              <a:extLst>
                <a:ext uri="{FF2B5EF4-FFF2-40B4-BE49-F238E27FC236}">
                  <a16:creationId xmlns:a16="http://schemas.microsoft.com/office/drawing/2014/main" id="{42A3DD29-F8F3-F2DE-33DC-3BB313FBD2B7}"/>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4</a:t>
              </a:r>
              <a:endParaRPr lang="zh-TW" altLang="en-US" dirty="0">
                <a:solidFill>
                  <a:sysClr val="windowText" lastClr="000000"/>
                </a:solidFill>
                <a:latin typeface="Arial Black" panose="020B0A04020102020204" pitchFamily="34" charset="0"/>
              </a:endParaRPr>
            </a:p>
          </p:txBody>
        </p:sp>
        <p:sp>
          <p:nvSpPr>
            <p:cNvPr id="44" name="文字方塊 43">
              <a:extLst>
                <a:ext uri="{FF2B5EF4-FFF2-40B4-BE49-F238E27FC236}">
                  <a16:creationId xmlns:a16="http://schemas.microsoft.com/office/drawing/2014/main" id="{81DA7866-90D9-0011-416B-2503C7CBA998}"/>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科目</a:t>
              </a:r>
            </a:p>
          </p:txBody>
        </p:sp>
      </p:grpSp>
      <p:sp>
        <p:nvSpPr>
          <p:cNvPr id="62" name="矩形 61">
            <a:extLst>
              <a:ext uri="{FF2B5EF4-FFF2-40B4-BE49-F238E27FC236}">
                <a16:creationId xmlns:a16="http://schemas.microsoft.com/office/drawing/2014/main" id="{3CA1CF30-5C83-C230-9C3C-52C2145A8556}"/>
              </a:ext>
            </a:extLst>
          </p:cNvPr>
          <p:cNvSpPr/>
          <p:nvPr/>
        </p:nvSpPr>
        <p:spPr>
          <a:xfrm>
            <a:off x="2130353" y="5437634"/>
            <a:ext cx="1193872" cy="1200316"/>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3" name="文字方塊 62">
            <a:extLst>
              <a:ext uri="{FF2B5EF4-FFF2-40B4-BE49-F238E27FC236}">
                <a16:creationId xmlns:a16="http://schemas.microsoft.com/office/drawing/2014/main" id="{C84054F6-9C48-182B-B3E5-A03491E1B353}"/>
              </a:ext>
            </a:extLst>
          </p:cNvPr>
          <p:cNvSpPr txBox="1"/>
          <p:nvPr/>
        </p:nvSpPr>
        <p:spPr>
          <a:xfrm>
            <a:off x="2213006" y="5494861"/>
            <a:ext cx="1111219" cy="307777"/>
          </a:xfrm>
          <a:prstGeom prst="rect">
            <a:avLst/>
          </a:prstGeom>
          <a:noFill/>
        </p:spPr>
        <p:txBody>
          <a:bodyPr wrap="square">
            <a:spAutoFit/>
          </a:bodyPr>
          <a:lstStyle/>
          <a:p>
            <a:r>
              <a:rPr lang="zh-TW" altLang="en-US" sz="1400" b="1" dirty="0"/>
              <a:t>開班序格式</a:t>
            </a:r>
          </a:p>
        </p:txBody>
      </p:sp>
      <p:cxnSp>
        <p:nvCxnSpPr>
          <p:cNvPr id="64" name="接點: 肘形 63">
            <a:extLst>
              <a:ext uri="{FF2B5EF4-FFF2-40B4-BE49-F238E27FC236}">
                <a16:creationId xmlns:a16="http://schemas.microsoft.com/office/drawing/2014/main" id="{4C71604D-8D7F-60BA-F7E5-7E60CD47E9E3}"/>
              </a:ext>
            </a:extLst>
          </p:cNvPr>
          <p:cNvCxnSpPr>
            <a:cxnSpLocks/>
            <a:stCxn id="62" idx="0"/>
            <a:endCxn id="22" idx="2"/>
          </p:cNvCxnSpPr>
          <p:nvPr/>
        </p:nvCxnSpPr>
        <p:spPr>
          <a:xfrm rot="16200000" flipV="1">
            <a:off x="2148093" y="4858438"/>
            <a:ext cx="582363" cy="576030"/>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矩形 66">
            <a:extLst>
              <a:ext uri="{FF2B5EF4-FFF2-40B4-BE49-F238E27FC236}">
                <a16:creationId xmlns:a16="http://schemas.microsoft.com/office/drawing/2014/main" id="{A4E97D72-EBC1-CED3-C5CA-C34FB1CA79F2}"/>
              </a:ext>
            </a:extLst>
          </p:cNvPr>
          <p:cNvSpPr/>
          <p:nvPr/>
        </p:nvSpPr>
        <p:spPr>
          <a:xfrm>
            <a:off x="3406877" y="5440042"/>
            <a:ext cx="1831283" cy="1197908"/>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8" name="文字方塊 67">
            <a:extLst>
              <a:ext uri="{FF2B5EF4-FFF2-40B4-BE49-F238E27FC236}">
                <a16:creationId xmlns:a16="http://schemas.microsoft.com/office/drawing/2014/main" id="{6AF50B37-AD9D-AEF0-7E3B-8B8D3F5F50F8}"/>
              </a:ext>
            </a:extLst>
          </p:cNvPr>
          <p:cNvSpPr txBox="1"/>
          <p:nvPr/>
        </p:nvSpPr>
        <p:spPr>
          <a:xfrm>
            <a:off x="3489531" y="5497269"/>
            <a:ext cx="1748630" cy="1169551"/>
          </a:xfrm>
          <a:prstGeom prst="rect">
            <a:avLst/>
          </a:prstGeom>
          <a:noFill/>
        </p:spPr>
        <p:txBody>
          <a:bodyPr wrap="square">
            <a:spAutoFit/>
          </a:bodyPr>
          <a:lstStyle/>
          <a:p>
            <a:r>
              <a:rPr lang="zh-TW" altLang="en-US" sz="1400" b="1" dirty="0"/>
              <a:t>班序產生基準可分為每科目開班數</a:t>
            </a:r>
            <a:r>
              <a:rPr lang="en-US" altLang="zh-TW" sz="1400" b="1" dirty="0"/>
              <a:t>(</a:t>
            </a:r>
            <a:r>
              <a:rPr lang="zh-TW" altLang="en-US" sz="1400" b="1" dirty="0"/>
              <a:t>本科目</a:t>
            </a:r>
            <a:r>
              <a:rPr lang="en-US" altLang="zh-TW" sz="1400" b="1" dirty="0"/>
              <a:t>)</a:t>
            </a:r>
            <a:r>
              <a:rPr lang="zh-TW" altLang="en-US" sz="1400" b="1" dirty="0"/>
              <a:t>、開班選擇之各年級</a:t>
            </a:r>
            <a:r>
              <a:rPr lang="en-US" altLang="zh-TW" sz="1400" b="1" dirty="0"/>
              <a:t>(</a:t>
            </a:r>
            <a:r>
              <a:rPr lang="zh-TW" altLang="en-US" sz="1400" b="1" dirty="0"/>
              <a:t>依年級</a:t>
            </a:r>
            <a:r>
              <a:rPr lang="en-US" altLang="zh-TW" sz="1400" b="1" dirty="0"/>
              <a:t>)</a:t>
            </a:r>
            <a:r>
              <a:rPr lang="zh-TW" altLang="en-US" sz="1400" b="1" dirty="0"/>
              <a:t>或選擇總班數</a:t>
            </a:r>
            <a:r>
              <a:rPr lang="en-US" altLang="zh-TW" sz="1400" b="1" dirty="0"/>
              <a:t>(</a:t>
            </a:r>
            <a:r>
              <a:rPr lang="zh-TW" altLang="en-US" sz="1400" b="1" dirty="0"/>
              <a:t>全選擇</a:t>
            </a:r>
            <a:r>
              <a:rPr lang="en-US" altLang="zh-TW" sz="1400" b="1" dirty="0"/>
              <a:t>)</a:t>
            </a:r>
            <a:endParaRPr lang="zh-TW" altLang="en-US" sz="1400" b="1" dirty="0"/>
          </a:p>
        </p:txBody>
      </p:sp>
      <p:cxnSp>
        <p:nvCxnSpPr>
          <p:cNvPr id="71" name="接點: 肘形 70">
            <a:extLst>
              <a:ext uri="{FF2B5EF4-FFF2-40B4-BE49-F238E27FC236}">
                <a16:creationId xmlns:a16="http://schemas.microsoft.com/office/drawing/2014/main" id="{F32D8CB4-BCEE-B5FF-6F7E-C04D43337D92}"/>
              </a:ext>
            </a:extLst>
          </p:cNvPr>
          <p:cNvCxnSpPr>
            <a:cxnSpLocks/>
            <a:stCxn id="67" idx="0"/>
            <a:endCxn id="23" idx="2"/>
          </p:cNvCxnSpPr>
          <p:nvPr/>
        </p:nvCxnSpPr>
        <p:spPr>
          <a:xfrm rot="16200000" flipV="1">
            <a:off x="3024507" y="4142029"/>
            <a:ext cx="1124952" cy="1471073"/>
          </a:xfrm>
          <a:prstGeom prst="bentConnector3">
            <a:avLst>
              <a:gd name="adj1" fmla="val 24599"/>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文字方塊 73">
            <a:extLst>
              <a:ext uri="{FF2B5EF4-FFF2-40B4-BE49-F238E27FC236}">
                <a16:creationId xmlns:a16="http://schemas.microsoft.com/office/drawing/2014/main" id="{1DA98976-3A04-2651-C479-41B8FD0C4CC3}"/>
              </a:ext>
            </a:extLst>
          </p:cNvPr>
          <p:cNvSpPr txBox="1"/>
          <p:nvPr/>
        </p:nvSpPr>
        <p:spPr>
          <a:xfrm>
            <a:off x="9058763" y="5216761"/>
            <a:ext cx="3046494" cy="830997"/>
          </a:xfrm>
          <a:prstGeom prst="rect">
            <a:avLst/>
          </a:prstGeom>
          <a:noFill/>
        </p:spPr>
        <p:txBody>
          <a:bodyPr wrap="square">
            <a:spAutoFit/>
          </a:bodyPr>
          <a:lstStyle/>
          <a:p>
            <a:r>
              <a:rPr lang="zh-TW" altLang="en-US" sz="1600" b="1" u="sng" dirty="0"/>
              <a:t>課程名稱及綁定科目</a:t>
            </a:r>
            <a:r>
              <a:rPr lang="en-US" altLang="zh-TW" sz="1600" b="1" u="sng" dirty="0"/>
              <a:t>+</a:t>
            </a:r>
            <a:r>
              <a:rPr lang="zh-TW" altLang="en-US" sz="1600" b="1" u="sng" dirty="0"/>
              <a:t>綁定班碼在該學年度學期為唯一值，開課時如有重複時將無法開課</a:t>
            </a:r>
          </a:p>
        </p:txBody>
      </p:sp>
      <p:sp>
        <p:nvSpPr>
          <p:cNvPr id="75" name="矩形 74">
            <a:extLst>
              <a:ext uri="{FF2B5EF4-FFF2-40B4-BE49-F238E27FC236}">
                <a16:creationId xmlns:a16="http://schemas.microsoft.com/office/drawing/2014/main" id="{8F835A21-FE9E-3DC5-B4D0-3F58FD66F727}"/>
              </a:ext>
            </a:extLst>
          </p:cNvPr>
          <p:cNvSpPr/>
          <p:nvPr/>
        </p:nvSpPr>
        <p:spPr>
          <a:xfrm>
            <a:off x="5336040" y="5437634"/>
            <a:ext cx="1831283" cy="1197908"/>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6" name="文字方塊 75">
            <a:extLst>
              <a:ext uri="{FF2B5EF4-FFF2-40B4-BE49-F238E27FC236}">
                <a16:creationId xmlns:a16="http://schemas.microsoft.com/office/drawing/2014/main" id="{3629162B-43E6-6F68-CDA4-0A241DFC4165}"/>
              </a:ext>
            </a:extLst>
          </p:cNvPr>
          <p:cNvSpPr txBox="1"/>
          <p:nvPr/>
        </p:nvSpPr>
        <p:spPr>
          <a:xfrm>
            <a:off x="5358716" y="5465991"/>
            <a:ext cx="1748630" cy="523220"/>
          </a:xfrm>
          <a:prstGeom prst="rect">
            <a:avLst/>
          </a:prstGeom>
          <a:noFill/>
        </p:spPr>
        <p:txBody>
          <a:bodyPr wrap="square">
            <a:spAutoFit/>
          </a:bodyPr>
          <a:lstStyle/>
          <a:p>
            <a:r>
              <a:rPr lang="zh-TW" altLang="en-US" sz="1400" b="1" dirty="0"/>
              <a:t>可使用科目名稱或自訂字串</a:t>
            </a:r>
          </a:p>
        </p:txBody>
      </p:sp>
      <p:cxnSp>
        <p:nvCxnSpPr>
          <p:cNvPr id="77" name="接點: 肘形 76">
            <a:extLst>
              <a:ext uri="{FF2B5EF4-FFF2-40B4-BE49-F238E27FC236}">
                <a16:creationId xmlns:a16="http://schemas.microsoft.com/office/drawing/2014/main" id="{14D43BA3-8D99-51C0-060E-4C2A9F947694}"/>
              </a:ext>
            </a:extLst>
          </p:cNvPr>
          <p:cNvCxnSpPr>
            <a:cxnSpLocks/>
            <a:stCxn id="76" idx="0"/>
            <a:endCxn id="32" idx="2"/>
          </p:cNvCxnSpPr>
          <p:nvPr/>
        </p:nvCxnSpPr>
        <p:spPr>
          <a:xfrm rot="16200000" flipV="1">
            <a:off x="4661067" y="3894026"/>
            <a:ext cx="1274744" cy="1869185"/>
          </a:xfrm>
          <a:prstGeom prst="bentConnector3">
            <a:avLst>
              <a:gd name="adj1" fmla="val 231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矩形 82">
            <a:extLst>
              <a:ext uri="{FF2B5EF4-FFF2-40B4-BE49-F238E27FC236}">
                <a16:creationId xmlns:a16="http://schemas.microsoft.com/office/drawing/2014/main" id="{21607852-AE1D-1C13-FAE1-D97BA7741F04}"/>
              </a:ext>
            </a:extLst>
          </p:cNvPr>
          <p:cNvSpPr/>
          <p:nvPr/>
        </p:nvSpPr>
        <p:spPr>
          <a:xfrm>
            <a:off x="7320834" y="5433188"/>
            <a:ext cx="1612044" cy="1204761"/>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4" name="文字方塊 83">
            <a:extLst>
              <a:ext uri="{FF2B5EF4-FFF2-40B4-BE49-F238E27FC236}">
                <a16:creationId xmlns:a16="http://schemas.microsoft.com/office/drawing/2014/main" id="{7F147721-5B14-7BF4-1F20-CC42DC51EF39}"/>
              </a:ext>
            </a:extLst>
          </p:cNvPr>
          <p:cNvSpPr txBox="1"/>
          <p:nvPr/>
        </p:nvSpPr>
        <p:spPr>
          <a:xfrm>
            <a:off x="7392322" y="5499492"/>
            <a:ext cx="1540556" cy="523220"/>
          </a:xfrm>
          <a:prstGeom prst="rect">
            <a:avLst/>
          </a:prstGeom>
          <a:noFill/>
        </p:spPr>
        <p:txBody>
          <a:bodyPr wrap="square">
            <a:spAutoFit/>
          </a:bodyPr>
          <a:lstStyle/>
          <a:p>
            <a:r>
              <a:rPr lang="zh-TW" altLang="en-US" sz="1400" b="1" dirty="0"/>
              <a:t>級別數字之顯示格式</a:t>
            </a:r>
          </a:p>
        </p:txBody>
      </p:sp>
      <p:cxnSp>
        <p:nvCxnSpPr>
          <p:cNvPr id="85" name="接點: 肘形 84">
            <a:extLst>
              <a:ext uri="{FF2B5EF4-FFF2-40B4-BE49-F238E27FC236}">
                <a16:creationId xmlns:a16="http://schemas.microsoft.com/office/drawing/2014/main" id="{35E4D729-5487-68E0-2B1C-6B37251F1503}"/>
              </a:ext>
            </a:extLst>
          </p:cNvPr>
          <p:cNvCxnSpPr>
            <a:cxnSpLocks/>
            <a:stCxn id="83" idx="0"/>
            <a:endCxn id="33" idx="2"/>
          </p:cNvCxnSpPr>
          <p:nvPr/>
        </p:nvCxnSpPr>
        <p:spPr>
          <a:xfrm rot="16200000" flipV="1">
            <a:off x="6381067" y="3687399"/>
            <a:ext cx="746852" cy="2744726"/>
          </a:xfrm>
          <a:prstGeom prst="bentConnector3">
            <a:avLst>
              <a:gd name="adj1" fmla="val 44899"/>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9" name="圖片 18">
            <a:extLst>
              <a:ext uri="{FF2B5EF4-FFF2-40B4-BE49-F238E27FC236}">
                <a16:creationId xmlns:a16="http://schemas.microsoft.com/office/drawing/2014/main" id="{A22377C2-0C4E-07CF-3D0B-E7F14F3E85BF}"/>
              </a:ext>
            </a:extLst>
          </p:cNvPr>
          <p:cNvPicPr>
            <a:picLocks noChangeAspect="1"/>
          </p:cNvPicPr>
          <p:nvPr/>
        </p:nvPicPr>
        <p:blipFill>
          <a:blip r:embed="rId3"/>
          <a:stretch>
            <a:fillRect/>
          </a:stretch>
        </p:blipFill>
        <p:spPr>
          <a:xfrm>
            <a:off x="549378" y="2458623"/>
            <a:ext cx="5239018" cy="772805"/>
          </a:xfrm>
          <a:prstGeom prst="rect">
            <a:avLst/>
          </a:prstGeom>
        </p:spPr>
      </p:pic>
      <p:pic>
        <p:nvPicPr>
          <p:cNvPr id="22" name="圖片 21">
            <a:extLst>
              <a:ext uri="{FF2B5EF4-FFF2-40B4-BE49-F238E27FC236}">
                <a16:creationId xmlns:a16="http://schemas.microsoft.com/office/drawing/2014/main" id="{63AB6106-21D1-84B6-4FCE-5E07A6A06D16}"/>
              </a:ext>
            </a:extLst>
          </p:cNvPr>
          <p:cNvPicPr>
            <a:picLocks noChangeAspect="1"/>
          </p:cNvPicPr>
          <p:nvPr/>
        </p:nvPicPr>
        <p:blipFill>
          <a:blip r:embed="rId4"/>
          <a:stretch>
            <a:fillRect/>
          </a:stretch>
        </p:blipFill>
        <p:spPr>
          <a:xfrm>
            <a:off x="1808311" y="3245321"/>
            <a:ext cx="685896" cy="1609950"/>
          </a:xfrm>
          <a:prstGeom prst="rect">
            <a:avLst/>
          </a:prstGeom>
        </p:spPr>
      </p:pic>
      <p:pic>
        <p:nvPicPr>
          <p:cNvPr id="23" name="圖片 22">
            <a:extLst>
              <a:ext uri="{FF2B5EF4-FFF2-40B4-BE49-F238E27FC236}">
                <a16:creationId xmlns:a16="http://schemas.microsoft.com/office/drawing/2014/main" id="{C123A03B-AF23-414E-81C5-275D4D39D230}"/>
              </a:ext>
            </a:extLst>
          </p:cNvPr>
          <p:cNvPicPr>
            <a:picLocks noChangeAspect="1"/>
          </p:cNvPicPr>
          <p:nvPr/>
        </p:nvPicPr>
        <p:blipFill>
          <a:blip r:embed="rId5"/>
          <a:stretch>
            <a:fillRect/>
          </a:stretch>
        </p:blipFill>
        <p:spPr>
          <a:xfrm>
            <a:off x="2551366" y="3286246"/>
            <a:ext cx="600159" cy="1028844"/>
          </a:xfrm>
          <a:prstGeom prst="rect">
            <a:avLst/>
          </a:prstGeom>
        </p:spPr>
      </p:pic>
      <p:pic>
        <p:nvPicPr>
          <p:cNvPr id="32" name="圖片 31">
            <a:extLst>
              <a:ext uri="{FF2B5EF4-FFF2-40B4-BE49-F238E27FC236}">
                <a16:creationId xmlns:a16="http://schemas.microsoft.com/office/drawing/2014/main" id="{18D74E0A-0441-60ED-47CD-D1A081C75FD9}"/>
              </a:ext>
            </a:extLst>
          </p:cNvPr>
          <p:cNvPicPr>
            <a:picLocks noChangeAspect="1"/>
          </p:cNvPicPr>
          <p:nvPr/>
        </p:nvPicPr>
        <p:blipFill>
          <a:blip r:embed="rId6"/>
          <a:stretch>
            <a:fillRect/>
          </a:stretch>
        </p:blipFill>
        <p:spPr>
          <a:xfrm>
            <a:off x="4006608" y="3286246"/>
            <a:ext cx="714475" cy="905001"/>
          </a:xfrm>
          <a:prstGeom prst="rect">
            <a:avLst/>
          </a:prstGeom>
        </p:spPr>
      </p:pic>
      <p:pic>
        <p:nvPicPr>
          <p:cNvPr id="33" name="圖片 32">
            <a:extLst>
              <a:ext uri="{FF2B5EF4-FFF2-40B4-BE49-F238E27FC236}">
                <a16:creationId xmlns:a16="http://schemas.microsoft.com/office/drawing/2014/main" id="{602B88A9-E52A-204C-8037-B40AB827F12E}"/>
              </a:ext>
            </a:extLst>
          </p:cNvPr>
          <p:cNvPicPr>
            <a:picLocks noChangeAspect="1"/>
          </p:cNvPicPr>
          <p:nvPr/>
        </p:nvPicPr>
        <p:blipFill>
          <a:blip r:embed="rId7"/>
          <a:stretch>
            <a:fillRect/>
          </a:stretch>
        </p:blipFill>
        <p:spPr>
          <a:xfrm>
            <a:off x="5039182" y="3276439"/>
            <a:ext cx="685896" cy="1409897"/>
          </a:xfrm>
          <a:prstGeom prst="rect">
            <a:avLst/>
          </a:prstGeom>
        </p:spPr>
      </p:pic>
      <p:sp>
        <p:nvSpPr>
          <p:cNvPr id="48" name="矩形 47">
            <a:extLst>
              <a:ext uri="{FF2B5EF4-FFF2-40B4-BE49-F238E27FC236}">
                <a16:creationId xmlns:a16="http://schemas.microsoft.com/office/drawing/2014/main" id="{CE19E6C7-E023-060A-6AD8-07F3EAEEF2C3}"/>
              </a:ext>
            </a:extLst>
          </p:cNvPr>
          <p:cNvSpPr/>
          <p:nvPr/>
        </p:nvSpPr>
        <p:spPr>
          <a:xfrm>
            <a:off x="624233" y="2728570"/>
            <a:ext cx="1184077" cy="4033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7571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20B54F8F-1BEE-F2EB-9B60-C2A8AAA6ECBE}"/>
              </a:ext>
            </a:extLst>
          </p:cNvPr>
          <p:cNvPicPr>
            <a:picLocks noChangeAspect="1"/>
          </p:cNvPicPr>
          <p:nvPr/>
        </p:nvPicPr>
        <p:blipFill>
          <a:blip r:embed="rId2"/>
          <a:stretch>
            <a:fillRect/>
          </a:stretch>
        </p:blipFill>
        <p:spPr>
          <a:xfrm>
            <a:off x="710822" y="2409647"/>
            <a:ext cx="4991797" cy="800212"/>
          </a:xfrm>
          <a:prstGeom prst="rect">
            <a:avLst/>
          </a:prstGeom>
        </p:spPr>
      </p:pic>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跨班預開課程處理</a:t>
            </a:r>
            <a:r>
              <a:rPr lang="en-US" altLang="zh-TW" sz="3600" dirty="0"/>
              <a:t>-</a:t>
            </a:r>
            <a:r>
              <a:rPr lang="zh-TW" altLang="en-US" sz="3600" dirty="0"/>
              <a:t>綁定班級名稱命名</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11472324" y="6286179"/>
            <a:ext cx="490226" cy="277091"/>
          </a:xfrm>
        </p:spPr>
        <p:txBody>
          <a:bodyPr/>
          <a:lstStyle/>
          <a:p>
            <a:pPr algn="ctr"/>
            <a:fld id="{534AF3B0-7061-4301-92CD-197F97EF81A1}" type="slidenum">
              <a:rPr lang="zh-TW" altLang="en-US" sz="1600" b="1" smtClean="0"/>
              <a:pPr algn="ctr"/>
              <a:t>19</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11472324" y="6179612"/>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7570" y="6190032"/>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668589" y="1860369"/>
            <a:ext cx="5874678" cy="49022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跨班預開課程</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grpSp>
        <p:nvGrpSpPr>
          <p:cNvPr id="69" name="群組 68">
            <a:extLst>
              <a:ext uri="{FF2B5EF4-FFF2-40B4-BE49-F238E27FC236}">
                <a16:creationId xmlns:a16="http://schemas.microsoft.com/office/drawing/2014/main" id="{2B4CDF42-52FA-A1D0-CE25-72582677234F}"/>
              </a:ext>
            </a:extLst>
          </p:cNvPr>
          <p:cNvGrpSpPr/>
          <p:nvPr/>
        </p:nvGrpSpPr>
        <p:grpSpPr>
          <a:xfrm>
            <a:off x="250921" y="5493902"/>
            <a:ext cx="1612044" cy="1200317"/>
            <a:chOff x="250921" y="5493902"/>
            <a:chExt cx="1612044" cy="1200317"/>
          </a:xfrm>
        </p:grpSpPr>
        <p:sp>
          <p:nvSpPr>
            <p:cNvPr id="24" name="矩形 23">
              <a:extLst>
                <a:ext uri="{FF2B5EF4-FFF2-40B4-BE49-F238E27FC236}">
                  <a16:creationId xmlns:a16="http://schemas.microsoft.com/office/drawing/2014/main" id="{5A7E0F4E-F38B-B6B2-8CA7-31AC07E12DE1}"/>
                </a:ext>
              </a:extLst>
            </p:cNvPr>
            <p:cNvSpPr/>
            <p:nvPr/>
          </p:nvSpPr>
          <p:spPr>
            <a:xfrm>
              <a:off x="250921" y="5493902"/>
              <a:ext cx="1612044" cy="120031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文字方塊 24">
              <a:extLst>
                <a:ext uri="{FF2B5EF4-FFF2-40B4-BE49-F238E27FC236}">
                  <a16:creationId xmlns:a16="http://schemas.microsoft.com/office/drawing/2014/main" id="{A3FA9C82-4F58-18F5-CAA3-E0526404E06D}"/>
                </a:ext>
              </a:extLst>
            </p:cNvPr>
            <p:cNvSpPr txBox="1"/>
            <p:nvPr/>
          </p:nvSpPr>
          <p:spPr>
            <a:xfrm>
              <a:off x="350989" y="5557619"/>
              <a:ext cx="1439949" cy="738664"/>
            </a:xfrm>
            <a:prstGeom prst="rect">
              <a:avLst/>
            </a:prstGeom>
            <a:noFill/>
          </p:spPr>
          <p:txBody>
            <a:bodyPr wrap="square">
              <a:spAutoFit/>
            </a:bodyPr>
            <a:lstStyle/>
            <a:p>
              <a:r>
                <a:rPr lang="zh-TW" altLang="en-US" sz="1400" b="1" dirty="0"/>
                <a:t>前置字串可以選擇高一</a:t>
              </a:r>
              <a:r>
                <a:rPr lang="en-US" altLang="zh-TW" sz="1400" b="1" dirty="0"/>
                <a:t>~</a:t>
              </a:r>
              <a:r>
                <a:rPr lang="zh-TW" altLang="en-US" sz="1400" b="1" dirty="0"/>
                <a:t>高三或不顯示任何文字</a:t>
              </a:r>
            </a:p>
          </p:txBody>
        </p:sp>
      </p:grpSp>
      <p:cxnSp>
        <p:nvCxnSpPr>
          <p:cNvPr id="26" name="接點: 肘形 25">
            <a:extLst>
              <a:ext uri="{FF2B5EF4-FFF2-40B4-BE49-F238E27FC236}">
                <a16:creationId xmlns:a16="http://schemas.microsoft.com/office/drawing/2014/main" id="{F6C0442A-3C8C-5F4C-2C41-81CB0061DD72}"/>
              </a:ext>
            </a:extLst>
          </p:cNvPr>
          <p:cNvCxnSpPr>
            <a:cxnSpLocks/>
            <a:stCxn id="24" idx="0"/>
            <a:endCxn id="35" idx="2"/>
          </p:cNvCxnSpPr>
          <p:nvPr/>
        </p:nvCxnSpPr>
        <p:spPr>
          <a:xfrm rot="5400000" flipH="1" flipV="1">
            <a:off x="519311" y="4693558"/>
            <a:ext cx="1337976" cy="262713"/>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B02DE615-F112-06DE-2248-6668617968B3}"/>
              </a:ext>
            </a:extLst>
          </p:cNvPr>
          <p:cNvSpPr txBox="1"/>
          <p:nvPr/>
        </p:nvSpPr>
        <p:spPr>
          <a:xfrm>
            <a:off x="7167323" y="1992753"/>
            <a:ext cx="3305175" cy="369332"/>
          </a:xfrm>
          <a:prstGeom prst="rect">
            <a:avLst/>
          </a:prstGeom>
          <a:noFill/>
        </p:spPr>
        <p:txBody>
          <a:bodyPr wrap="square">
            <a:spAutoFit/>
          </a:bodyPr>
          <a:lstStyle/>
          <a:p>
            <a:r>
              <a:rPr lang="zh-TW" altLang="en-US" b="1" dirty="0"/>
              <a:t>綁定班級名稱由</a:t>
            </a:r>
            <a:r>
              <a:rPr lang="en-US" altLang="zh-TW" b="1" dirty="0"/>
              <a:t>4</a:t>
            </a:r>
            <a:r>
              <a:rPr lang="zh-TW" altLang="en-US" b="1" dirty="0"/>
              <a:t>部分組合而成</a:t>
            </a:r>
          </a:p>
        </p:txBody>
      </p:sp>
      <p:grpSp>
        <p:nvGrpSpPr>
          <p:cNvPr id="10" name="群組 9">
            <a:extLst>
              <a:ext uri="{FF2B5EF4-FFF2-40B4-BE49-F238E27FC236}">
                <a16:creationId xmlns:a16="http://schemas.microsoft.com/office/drawing/2014/main" id="{F6AC66E9-3DBD-26E3-8652-C36F17181288}"/>
              </a:ext>
            </a:extLst>
          </p:cNvPr>
          <p:cNvGrpSpPr/>
          <p:nvPr/>
        </p:nvGrpSpPr>
        <p:grpSpPr>
          <a:xfrm>
            <a:off x="6505457" y="2514872"/>
            <a:ext cx="1152526" cy="900185"/>
            <a:chOff x="7190527" y="3784185"/>
            <a:chExt cx="1152526" cy="900185"/>
          </a:xfrm>
        </p:grpSpPr>
        <p:sp>
          <p:nvSpPr>
            <p:cNvPr id="11" name="矩形 10">
              <a:extLst>
                <a:ext uri="{FF2B5EF4-FFF2-40B4-BE49-F238E27FC236}">
                  <a16:creationId xmlns:a16="http://schemas.microsoft.com/office/drawing/2014/main" id="{AA36189A-AF88-14A9-AA29-6A7F76FC206A}"/>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1</a:t>
              </a:r>
              <a:endParaRPr lang="zh-TW" altLang="en-US" dirty="0">
                <a:solidFill>
                  <a:sysClr val="windowText" lastClr="000000"/>
                </a:solidFill>
                <a:latin typeface="Arial Black" panose="020B0A04020102020204" pitchFamily="34" charset="0"/>
              </a:endParaRPr>
            </a:p>
          </p:txBody>
        </p:sp>
        <p:sp>
          <p:nvSpPr>
            <p:cNvPr id="12" name="文字方塊 11">
              <a:extLst>
                <a:ext uri="{FF2B5EF4-FFF2-40B4-BE49-F238E27FC236}">
                  <a16:creationId xmlns:a16="http://schemas.microsoft.com/office/drawing/2014/main" id="{DEAF8458-D861-235D-5D07-A90B575FA34B}"/>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前置字串</a:t>
              </a:r>
            </a:p>
          </p:txBody>
        </p:sp>
      </p:grpSp>
      <p:grpSp>
        <p:nvGrpSpPr>
          <p:cNvPr id="13" name="群組 12">
            <a:extLst>
              <a:ext uri="{FF2B5EF4-FFF2-40B4-BE49-F238E27FC236}">
                <a16:creationId xmlns:a16="http://schemas.microsoft.com/office/drawing/2014/main" id="{702FF49C-3BE0-4644-8B90-6CB5B74BB971}"/>
              </a:ext>
            </a:extLst>
          </p:cNvPr>
          <p:cNvGrpSpPr/>
          <p:nvPr/>
        </p:nvGrpSpPr>
        <p:grpSpPr>
          <a:xfrm>
            <a:off x="7710245" y="2511355"/>
            <a:ext cx="1152526" cy="900185"/>
            <a:chOff x="7190527" y="3784185"/>
            <a:chExt cx="1152526" cy="900185"/>
          </a:xfrm>
        </p:grpSpPr>
        <p:sp>
          <p:nvSpPr>
            <p:cNvPr id="14" name="矩形 13">
              <a:extLst>
                <a:ext uri="{FF2B5EF4-FFF2-40B4-BE49-F238E27FC236}">
                  <a16:creationId xmlns:a16="http://schemas.microsoft.com/office/drawing/2014/main" id="{F23AD2FE-DA30-CF45-371D-C5A9828B868C}"/>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2</a:t>
              </a:r>
              <a:endParaRPr lang="zh-TW" altLang="en-US" dirty="0">
                <a:solidFill>
                  <a:sysClr val="windowText" lastClr="000000"/>
                </a:solidFill>
                <a:latin typeface="Arial Black" panose="020B0A04020102020204" pitchFamily="34" charset="0"/>
              </a:endParaRPr>
            </a:p>
          </p:txBody>
        </p:sp>
        <p:sp>
          <p:nvSpPr>
            <p:cNvPr id="15" name="文字方塊 14">
              <a:extLst>
                <a:ext uri="{FF2B5EF4-FFF2-40B4-BE49-F238E27FC236}">
                  <a16:creationId xmlns:a16="http://schemas.microsoft.com/office/drawing/2014/main" id="{3FCDA9D6-61ED-EE02-608F-CDEB8A79D125}"/>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自訂文字</a:t>
              </a:r>
            </a:p>
          </p:txBody>
        </p:sp>
      </p:grpSp>
      <p:grpSp>
        <p:nvGrpSpPr>
          <p:cNvPr id="16" name="群組 15">
            <a:extLst>
              <a:ext uri="{FF2B5EF4-FFF2-40B4-BE49-F238E27FC236}">
                <a16:creationId xmlns:a16="http://schemas.microsoft.com/office/drawing/2014/main" id="{05F1DAC8-1497-D50D-0375-AE94191017EA}"/>
              </a:ext>
            </a:extLst>
          </p:cNvPr>
          <p:cNvGrpSpPr/>
          <p:nvPr/>
        </p:nvGrpSpPr>
        <p:grpSpPr>
          <a:xfrm>
            <a:off x="8907652" y="2514541"/>
            <a:ext cx="1152526" cy="964852"/>
            <a:chOff x="7190527" y="3784185"/>
            <a:chExt cx="1152526" cy="964852"/>
          </a:xfrm>
        </p:grpSpPr>
        <p:sp>
          <p:nvSpPr>
            <p:cNvPr id="17" name="矩形 16">
              <a:extLst>
                <a:ext uri="{FF2B5EF4-FFF2-40B4-BE49-F238E27FC236}">
                  <a16:creationId xmlns:a16="http://schemas.microsoft.com/office/drawing/2014/main" id="{1A6F7D5C-ED07-40E7-DE3C-401E7EF3A51E}"/>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3</a:t>
              </a:r>
              <a:endParaRPr lang="zh-TW" altLang="en-US" dirty="0">
                <a:solidFill>
                  <a:sysClr val="windowText" lastClr="000000"/>
                </a:solidFill>
                <a:latin typeface="Arial Black" panose="020B0A04020102020204" pitchFamily="34" charset="0"/>
              </a:endParaRPr>
            </a:p>
          </p:txBody>
        </p:sp>
        <p:sp>
          <p:nvSpPr>
            <p:cNvPr id="18" name="文字方塊 17">
              <a:extLst>
                <a:ext uri="{FF2B5EF4-FFF2-40B4-BE49-F238E27FC236}">
                  <a16:creationId xmlns:a16="http://schemas.microsoft.com/office/drawing/2014/main" id="{04DECE00-FA6C-9358-6596-19373603A502}"/>
                </a:ext>
              </a:extLst>
            </p:cNvPr>
            <p:cNvSpPr txBox="1"/>
            <p:nvPr/>
          </p:nvSpPr>
          <p:spPr>
            <a:xfrm>
              <a:off x="7190527" y="4164262"/>
              <a:ext cx="1152525" cy="584775"/>
            </a:xfrm>
            <a:prstGeom prst="rect">
              <a:avLst/>
            </a:prstGeom>
            <a:noFill/>
          </p:spPr>
          <p:txBody>
            <a:bodyPr wrap="square" rtlCol="0">
              <a:spAutoFit/>
            </a:bodyPr>
            <a:lstStyle/>
            <a:p>
              <a:r>
                <a:rPr lang="zh-TW" altLang="en-US" dirty="0"/>
                <a:t>自訂字串</a:t>
              </a:r>
              <a:endParaRPr lang="en-US" altLang="zh-TW" dirty="0"/>
            </a:p>
            <a:p>
              <a:pPr algn="ctr"/>
              <a:r>
                <a:rPr lang="en-US" altLang="zh-TW" sz="1400" dirty="0"/>
                <a:t>(</a:t>
              </a:r>
              <a:r>
                <a:rPr lang="zh-TW" altLang="en-US" sz="1400" dirty="0"/>
                <a:t>預設</a:t>
              </a:r>
              <a:r>
                <a:rPr lang="en-US" altLang="zh-TW" sz="1400" dirty="0"/>
                <a:t>“-”)</a:t>
              </a:r>
              <a:endParaRPr lang="zh-TW" altLang="en-US" sz="1400" dirty="0"/>
            </a:p>
          </p:txBody>
        </p:sp>
      </p:grpSp>
      <p:sp>
        <p:nvSpPr>
          <p:cNvPr id="31" name="文字方塊 30">
            <a:extLst>
              <a:ext uri="{FF2B5EF4-FFF2-40B4-BE49-F238E27FC236}">
                <a16:creationId xmlns:a16="http://schemas.microsoft.com/office/drawing/2014/main" id="{95C4EC7C-1407-1A72-0D23-4D7BBEB201D3}"/>
              </a:ext>
            </a:extLst>
          </p:cNvPr>
          <p:cNvSpPr txBox="1"/>
          <p:nvPr/>
        </p:nvSpPr>
        <p:spPr>
          <a:xfrm>
            <a:off x="6399400" y="3466258"/>
            <a:ext cx="5285669" cy="1323439"/>
          </a:xfrm>
          <a:prstGeom prst="rect">
            <a:avLst/>
          </a:prstGeom>
          <a:noFill/>
        </p:spPr>
        <p:txBody>
          <a:bodyPr wrap="square">
            <a:spAutoFit/>
          </a:bodyPr>
          <a:lstStyle/>
          <a:p>
            <a:r>
              <a:rPr lang="zh-TW" altLang="en-US" sz="1600" b="1" dirty="0"/>
              <a:t>建議綁定班級名稱命名設定</a:t>
            </a:r>
            <a:r>
              <a:rPr lang="zh-TW" altLang="en-US" sz="1600" b="1" dirty="0">
                <a:sym typeface="Wingdings" panose="05000000000000000000" pitchFamily="2" charset="2"/>
              </a:rPr>
              <a:t>：</a:t>
            </a:r>
            <a:endParaRPr lang="en-US" altLang="zh-TW" sz="1600" b="1" dirty="0"/>
          </a:p>
          <a:p>
            <a:r>
              <a:rPr lang="en-US" altLang="zh-TW" sz="1600" b="1" dirty="0"/>
              <a:t>1.</a:t>
            </a:r>
            <a:r>
              <a:rPr lang="zh-TW" altLang="en-US" sz="1600" b="1" dirty="0"/>
              <a:t>選擇高一</a:t>
            </a:r>
            <a:r>
              <a:rPr lang="en-US" altLang="zh-TW" sz="1600" b="1" dirty="0"/>
              <a:t>~</a:t>
            </a:r>
            <a:r>
              <a:rPr lang="zh-TW" altLang="en-US" sz="1600" b="1" dirty="0"/>
              <a:t>高三</a:t>
            </a:r>
            <a:endParaRPr lang="en-US" altLang="zh-TW" sz="1600" b="1" dirty="0"/>
          </a:p>
          <a:p>
            <a:r>
              <a:rPr lang="en-US" altLang="zh-TW" sz="1600" b="1" dirty="0"/>
              <a:t>2.</a:t>
            </a:r>
            <a:r>
              <a:rPr lang="zh-TW" altLang="en-US" sz="1600" b="1" dirty="0"/>
              <a:t>選擇自訂而不輸入文字</a:t>
            </a:r>
            <a:endParaRPr lang="en-US" altLang="zh-TW" sz="1600" b="1" dirty="0"/>
          </a:p>
          <a:p>
            <a:r>
              <a:rPr lang="en-US" altLang="zh-TW" sz="1600" b="1" dirty="0"/>
              <a:t>3.</a:t>
            </a:r>
            <a:r>
              <a:rPr lang="zh-TW" altLang="en-US" sz="1600" b="1" dirty="0"/>
              <a:t>班序格式選英文字母</a:t>
            </a:r>
            <a:r>
              <a:rPr lang="en-US" altLang="zh-TW" sz="1600" b="1" dirty="0"/>
              <a:t>(A,B,C..)</a:t>
            </a:r>
          </a:p>
          <a:p>
            <a:r>
              <a:rPr lang="en-US" altLang="zh-TW" sz="1600" b="1" dirty="0"/>
              <a:t>4.</a:t>
            </a:r>
            <a:r>
              <a:rPr lang="zh-TW" altLang="en-US" sz="1600" b="1" dirty="0"/>
              <a:t>計算基準依年級</a:t>
            </a:r>
            <a:endParaRPr lang="en-US" altLang="zh-TW" sz="1600" b="1" dirty="0"/>
          </a:p>
        </p:txBody>
      </p:sp>
      <p:grpSp>
        <p:nvGrpSpPr>
          <p:cNvPr id="42" name="群組 41">
            <a:extLst>
              <a:ext uri="{FF2B5EF4-FFF2-40B4-BE49-F238E27FC236}">
                <a16:creationId xmlns:a16="http://schemas.microsoft.com/office/drawing/2014/main" id="{34C0100C-ECBB-F6FF-D2C5-EDE43533D803}"/>
              </a:ext>
            </a:extLst>
          </p:cNvPr>
          <p:cNvGrpSpPr/>
          <p:nvPr/>
        </p:nvGrpSpPr>
        <p:grpSpPr>
          <a:xfrm>
            <a:off x="10112439" y="2513702"/>
            <a:ext cx="1152526" cy="900185"/>
            <a:chOff x="7190527" y="3784185"/>
            <a:chExt cx="1152526" cy="900185"/>
          </a:xfrm>
        </p:grpSpPr>
        <p:sp>
          <p:nvSpPr>
            <p:cNvPr id="43" name="矩形 42">
              <a:extLst>
                <a:ext uri="{FF2B5EF4-FFF2-40B4-BE49-F238E27FC236}">
                  <a16:creationId xmlns:a16="http://schemas.microsoft.com/office/drawing/2014/main" id="{42A3DD29-F8F3-F2DE-33DC-3BB313FBD2B7}"/>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4</a:t>
              </a:r>
              <a:endParaRPr lang="zh-TW" altLang="en-US" dirty="0">
                <a:solidFill>
                  <a:sysClr val="windowText" lastClr="000000"/>
                </a:solidFill>
                <a:latin typeface="Arial Black" panose="020B0A04020102020204" pitchFamily="34" charset="0"/>
              </a:endParaRPr>
            </a:p>
          </p:txBody>
        </p:sp>
        <p:sp>
          <p:nvSpPr>
            <p:cNvPr id="44" name="文字方塊 43">
              <a:extLst>
                <a:ext uri="{FF2B5EF4-FFF2-40B4-BE49-F238E27FC236}">
                  <a16:creationId xmlns:a16="http://schemas.microsoft.com/office/drawing/2014/main" id="{81DA7866-90D9-0011-416B-2503C7CBA998}"/>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開班序</a:t>
              </a:r>
            </a:p>
          </p:txBody>
        </p:sp>
      </p:grpSp>
      <p:grpSp>
        <p:nvGrpSpPr>
          <p:cNvPr id="66" name="群組 65">
            <a:extLst>
              <a:ext uri="{FF2B5EF4-FFF2-40B4-BE49-F238E27FC236}">
                <a16:creationId xmlns:a16="http://schemas.microsoft.com/office/drawing/2014/main" id="{951B1554-5D36-AE33-9714-99FFBEA2A8DA}"/>
              </a:ext>
            </a:extLst>
          </p:cNvPr>
          <p:cNvGrpSpPr/>
          <p:nvPr/>
        </p:nvGrpSpPr>
        <p:grpSpPr>
          <a:xfrm>
            <a:off x="1986001" y="5481886"/>
            <a:ext cx="1193872" cy="1211395"/>
            <a:chOff x="1986001" y="5481886"/>
            <a:chExt cx="1193872" cy="1211395"/>
          </a:xfrm>
        </p:grpSpPr>
        <p:sp>
          <p:nvSpPr>
            <p:cNvPr id="62" name="矩形 61">
              <a:extLst>
                <a:ext uri="{FF2B5EF4-FFF2-40B4-BE49-F238E27FC236}">
                  <a16:creationId xmlns:a16="http://schemas.microsoft.com/office/drawing/2014/main" id="{3CA1CF30-5C83-C230-9C3C-52C2145A8556}"/>
                </a:ext>
              </a:extLst>
            </p:cNvPr>
            <p:cNvSpPr/>
            <p:nvPr/>
          </p:nvSpPr>
          <p:spPr>
            <a:xfrm>
              <a:off x="1986001" y="5481886"/>
              <a:ext cx="1193872" cy="1200316"/>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3" name="文字方塊 62">
              <a:extLst>
                <a:ext uri="{FF2B5EF4-FFF2-40B4-BE49-F238E27FC236}">
                  <a16:creationId xmlns:a16="http://schemas.microsoft.com/office/drawing/2014/main" id="{C84054F6-9C48-182B-B3E5-A03491E1B353}"/>
                </a:ext>
              </a:extLst>
            </p:cNvPr>
            <p:cNvSpPr txBox="1"/>
            <p:nvPr/>
          </p:nvSpPr>
          <p:spPr>
            <a:xfrm>
              <a:off x="2027327" y="5523730"/>
              <a:ext cx="1111219" cy="1169551"/>
            </a:xfrm>
            <a:prstGeom prst="rect">
              <a:avLst/>
            </a:prstGeom>
            <a:noFill/>
          </p:spPr>
          <p:txBody>
            <a:bodyPr wrap="square">
              <a:spAutoFit/>
            </a:bodyPr>
            <a:lstStyle/>
            <a:p>
              <a:r>
                <a:rPr lang="zh-TW" altLang="en-US" sz="1400" b="1" dirty="0"/>
                <a:t>自訂文字區可選擇輸入自訂文字或使用科目名稱</a:t>
              </a:r>
            </a:p>
          </p:txBody>
        </p:sp>
      </p:grpSp>
      <p:cxnSp>
        <p:nvCxnSpPr>
          <p:cNvPr id="64" name="接點: 肘形 63">
            <a:extLst>
              <a:ext uri="{FF2B5EF4-FFF2-40B4-BE49-F238E27FC236}">
                <a16:creationId xmlns:a16="http://schemas.microsoft.com/office/drawing/2014/main" id="{4C71604D-8D7F-60BA-F7E5-7E60CD47E9E3}"/>
              </a:ext>
            </a:extLst>
          </p:cNvPr>
          <p:cNvCxnSpPr>
            <a:cxnSpLocks/>
            <a:stCxn id="62" idx="0"/>
            <a:endCxn id="37" idx="2"/>
          </p:cNvCxnSpPr>
          <p:nvPr/>
        </p:nvCxnSpPr>
        <p:spPr>
          <a:xfrm rot="16200000" flipV="1">
            <a:off x="1760628" y="4659576"/>
            <a:ext cx="1337442" cy="307177"/>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矩形 66">
            <a:extLst>
              <a:ext uri="{FF2B5EF4-FFF2-40B4-BE49-F238E27FC236}">
                <a16:creationId xmlns:a16="http://schemas.microsoft.com/office/drawing/2014/main" id="{A4E97D72-EBC1-CED3-C5CA-C34FB1CA79F2}"/>
              </a:ext>
            </a:extLst>
          </p:cNvPr>
          <p:cNvSpPr/>
          <p:nvPr/>
        </p:nvSpPr>
        <p:spPr>
          <a:xfrm>
            <a:off x="4662413" y="5455357"/>
            <a:ext cx="1831283" cy="1237924"/>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8" name="文字方塊 67">
            <a:extLst>
              <a:ext uri="{FF2B5EF4-FFF2-40B4-BE49-F238E27FC236}">
                <a16:creationId xmlns:a16="http://schemas.microsoft.com/office/drawing/2014/main" id="{6AF50B37-AD9D-AEF0-7E3B-8B8D3F5F50F8}"/>
              </a:ext>
            </a:extLst>
          </p:cNvPr>
          <p:cNvSpPr txBox="1"/>
          <p:nvPr/>
        </p:nvSpPr>
        <p:spPr>
          <a:xfrm>
            <a:off x="4708881" y="5512651"/>
            <a:ext cx="1748630" cy="1169551"/>
          </a:xfrm>
          <a:prstGeom prst="rect">
            <a:avLst/>
          </a:prstGeom>
          <a:noFill/>
        </p:spPr>
        <p:txBody>
          <a:bodyPr wrap="square">
            <a:spAutoFit/>
          </a:bodyPr>
          <a:lstStyle/>
          <a:p>
            <a:r>
              <a:rPr lang="zh-TW" altLang="en-US" sz="1400" b="1" dirty="0"/>
              <a:t>班序產生基準可分為每科目開班數</a:t>
            </a:r>
            <a:r>
              <a:rPr lang="en-US" altLang="zh-TW" sz="1400" b="1" dirty="0"/>
              <a:t>(</a:t>
            </a:r>
            <a:r>
              <a:rPr lang="zh-TW" altLang="en-US" sz="1400" b="1" dirty="0"/>
              <a:t>本科目</a:t>
            </a:r>
            <a:r>
              <a:rPr lang="en-US" altLang="zh-TW" sz="1400" b="1" dirty="0"/>
              <a:t>)</a:t>
            </a:r>
            <a:r>
              <a:rPr lang="zh-TW" altLang="en-US" sz="1400" b="1" dirty="0"/>
              <a:t>、開班選擇之各年級</a:t>
            </a:r>
            <a:r>
              <a:rPr lang="en-US" altLang="zh-TW" sz="1400" b="1" dirty="0"/>
              <a:t>(</a:t>
            </a:r>
            <a:r>
              <a:rPr lang="zh-TW" altLang="en-US" sz="1400" b="1" dirty="0"/>
              <a:t>依年級</a:t>
            </a:r>
            <a:r>
              <a:rPr lang="en-US" altLang="zh-TW" sz="1400" b="1" dirty="0"/>
              <a:t>)</a:t>
            </a:r>
            <a:r>
              <a:rPr lang="zh-TW" altLang="en-US" sz="1400" b="1" dirty="0"/>
              <a:t>或選擇總班數</a:t>
            </a:r>
            <a:r>
              <a:rPr lang="en-US" altLang="zh-TW" sz="1400" b="1" dirty="0"/>
              <a:t>(</a:t>
            </a:r>
            <a:r>
              <a:rPr lang="zh-TW" altLang="en-US" sz="1400" b="1" dirty="0"/>
              <a:t>全選擇</a:t>
            </a:r>
            <a:r>
              <a:rPr lang="en-US" altLang="zh-TW" sz="1400" b="1" dirty="0"/>
              <a:t>)</a:t>
            </a:r>
            <a:endParaRPr lang="zh-TW" altLang="en-US" sz="1400" b="1" dirty="0"/>
          </a:p>
        </p:txBody>
      </p:sp>
      <p:cxnSp>
        <p:nvCxnSpPr>
          <p:cNvPr id="77" name="接點: 肘形 76">
            <a:extLst>
              <a:ext uri="{FF2B5EF4-FFF2-40B4-BE49-F238E27FC236}">
                <a16:creationId xmlns:a16="http://schemas.microsoft.com/office/drawing/2014/main" id="{14D43BA3-8D99-51C0-060E-4C2A9F947694}"/>
              </a:ext>
            </a:extLst>
          </p:cNvPr>
          <p:cNvCxnSpPr>
            <a:cxnSpLocks/>
            <a:stCxn id="55" idx="0"/>
            <a:endCxn id="39" idx="2"/>
          </p:cNvCxnSpPr>
          <p:nvPr/>
        </p:nvCxnSpPr>
        <p:spPr>
          <a:xfrm rot="5400000" flipH="1" flipV="1">
            <a:off x="3730157" y="4935698"/>
            <a:ext cx="678258" cy="438151"/>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接點: 肘形 84">
            <a:extLst>
              <a:ext uri="{FF2B5EF4-FFF2-40B4-BE49-F238E27FC236}">
                <a16:creationId xmlns:a16="http://schemas.microsoft.com/office/drawing/2014/main" id="{35E4D729-5487-68E0-2B1C-6B37251F1503}"/>
              </a:ext>
            </a:extLst>
          </p:cNvPr>
          <p:cNvCxnSpPr>
            <a:cxnSpLocks/>
            <a:stCxn id="67" idx="0"/>
            <a:endCxn id="46" idx="2"/>
          </p:cNvCxnSpPr>
          <p:nvPr/>
        </p:nvCxnSpPr>
        <p:spPr>
          <a:xfrm rot="16200000" flipV="1">
            <a:off x="4677829" y="4555131"/>
            <a:ext cx="1183225" cy="617228"/>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35" name="圖片 34">
            <a:extLst>
              <a:ext uri="{FF2B5EF4-FFF2-40B4-BE49-F238E27FC236}">
                <a16:creationId xmlns:a16="http://schemas.microsoft.com/office/drawing/2014/main" id="{7463AEB7-21AB-736B-B362-FAACC17DB934}"/>
              </a:ext>
            </a:extLst>
          </p:cNvPr>
          <p:cNvPicPr>
            <a:picLocks noChangeAspect="1"/>
          </p:cNvPicPr>
          <p:nvPr/>
        </p:nvPicPr>
        <p:blipFill>
          <a:blip r:embed="rId4"/>
          <a:stretch>
            <a:fillRect/>
          </a:stretch>
        </p:blipFill>
        <p:spPr>
          <a:xfrm>
            <a:off x="733786" y="3289030"/>
            <a:ext cx="1171739" cy="866896"/>
          </a:xfrm>
          <a:prstGeom prst="rect">
            <a:avLst/>
          </a:prstGeom>
        </p:spPr>
      </p:pic>
      <p:pic>
        <p:nvPicPr>
          <p:cNvPr id="37" name="圖片 36">
            <a:extLst>
              <a:ext uri="{FF2B5EF4-FFF2-40B4-BE49-F238E27FC236}">
                <a16:creationId xmlns:a16="http://schemas.microsoft.com/office/drawing/2014/main" id="{436FC958-CE02-6238-2860-264632D88C83}"/>
              </a:ext>
            </a:extLst>
          </p:cNvPr>
          <p:cNvPicPr>
            <a:picLocks noChangeAspect="1"/>
          </p:cNvPicPr>
          <p:nvPr/>
        </p:nvPicPr>
        <p:blipFill>
          <a:blip r:embed="rId5"/>
          <a:stretch>
            <a:fillRect/>
          </a:stretch>
        </p:blipFill>
        <p:spPr>
          <a:xfrm>
            <a:off x="1975680" y="3277548"/>
            <a:ext cx="600159" cy="866896"/>
          </a:xfrm>
          <a:prstGeom prst="rect">
            <a:avLst/>
          </a:prstGeom>
        </p:spPr>
      </p:pic>
      <p:pic>
        <p:nvPicPr>
          <p:cNvPr id="39" name="圖片 38">
            <a:extLst>
              <a:ext uri="{FF2B5EF4-FFF2-40B4-BE49-F238E27FC236}">
                <a16:creationId xmlns:a16="http://schemas.microsoft.com/office/drawing/2014/main" id="{85064F1B-F864-EA9B-3A99-BDEB20D38F5F}"/>
              </a:ext>
            </a:extLst>
          </p:cNvPr>
          <p:cNvPicPr>
            <a:picLocks noChangeAspect="1"/>
          </p:cNvPicPr>
          <p:nvPr/>
        </p:nvPicPr>
        <p:blipFill>
          <a:blip r:embed="rId6"/>
          <a:stretch>
            <a:fillRect/>
          </a:stretch>
        </p:blipFill>
        <p:spPr>
          <a:xfrm>
            <a:off x="3954940" y="3253326"/>
            <a:ext cx="666843" cy="1562318"/>
          </a:xfrm>
          <a:prstGeom prst="rect">
            <a:avLst/>
          </a:prstGeom>
        </p:spPr>
      </p:pic>
      <p:pic>
        <p:nvPicPr>
          <p:cNvPr id="46" name="圖片 45">
            <a:extLst>
              <a:ext uri="{FF2B5EF4-FFF2-40B4-BE49-F238E27FC236}">
                <a16:creationId xmlns:a16="http://schemas.microsoft.com/office/drawing/2014/main" id="{1649B4D7-51C1-5F28-04D3-EBF4C0223258}"/>
              </a:ext>
            </a:extLst>
          </p:cNvPr>
          <p:cNvPicPr>
            <a:picLocks noChangeAspect="1"/>
          </p:cNvPicPr>
          <p:nvPr/>
        </p:nvPicPr>
        <p:blipFill>
          <a:blip r:embed="rId7"/>
          <a:stretch>
            <a:fillRect/>
          </a:stretch>
        </p:blipFill>
        <p:spPr>
          <a:xfrm>
            <a:off x="4675037" y="3252815"/>
            <a:ext cx="571580" cy="1019317"/>
          </a:xfrm>
          <a:prstGeom prst="rect">
            <a:avLst/>
          </a:prstGeom>
        </p:spPr>
      </p:pic>
      <p:sp>
        <p:nvSpPr>
          <p:cNvPr id="54" name="矩形 53">
            <a:extLst>
              <a:ext uri="{FF2B5EF4-FFF2-40B4-BE49-F238E27FC236}">
                <a16:creationId xmlns:a16="http://schemas.microsoft.com/office/drawing/2014/main" id="{CC03659B-DDF8-9FFD-0A1D-086B01E2EBB8}"/>
              </a:ext>
            </a:extLst>
          </p:cNvPr>
          <p:cNvSpPr/>
          <p:nvPr/>
        </p:nvSpPr>
        <p:spPr>
          <a:xfrm>
            <a:off x="3287787" y="5481886"/>
            <a:ext cx="1193872" cy="1200316"/>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5" name="文字方塊 54">
            <a:extLst>
              <a:ext uri="{FF2B5EF4-FFF2-40B4-BE49-F238E27FC236}">
                <a16:creationId xmlns:a16="http://schemas.microsoft.com/office/drawing/2014/main" id="{D21DF410-6CC2-5CDC-D0A0-57799717F139}"/>
              </a:ext>
            </a:extLst>
          </p:cNvPr>
          <p:cNvSpPr txBox="1"/>
          <p:nvPr/>
        </p:nvSpPr>
        <p:spPr>
          <a:xfrm>
            <a:off x="3294601" y="5493902"/>
            <a:ext cx="1111219" cy="307777"/>
          </a:xfrm>
          <a:prstGeom prst="rect">
            <a:avLst/>
          </a:prstGeom>
          <a:noFill/>
        </p:spPr>
        <p:txBody>
          <a:bodyPr wrap="square">
            <a:spAutoFit/>
          </a:bodyPr>
          <a:lstStyle/>
          <a:p>
            <a:r>
              <a:rPr lang="zh-TW" altLang="en-US" sz="1400" b="1" dirty="0"/>
              <a:t>開班序格式</a:t>
            </a:r>
          </a:p>
        </p:txBody>
      </p:sp>
    </p:spTree>
    <p:extLst>
      <p:ext uri="{BB962C8B-B14F-4D97-AF65-F5344CB8AC3E}">
        <p14:creationId xmlns:p14="http://schemas.microsoft.com/office/powerpoint/2010/main" val="365894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49D3AC-0F84-3345-8C09-6B86197C2A63}"/>
              </a:ext>
            </a:extLst>
          </p:cNvPr>
          <p:cNvSpPr>
            <a:spLocks noGrp="1"/>
          </p:cNvSpPr>
          <p:nvPr>
            <p:ph type="title"/>
          </p:nvPr>
        </p:nvSpPr>
        <p:spPr/>
        <p:txBody>
          <a:bodyPr>
            <a:normAutofit/>
          </a:bodyPr>
          <a:lstStyle/>
          <a:p>
            <a:r>
              <a:rPr lang="zh-TW" altLang="en-US" sz="3600" dirty="0"/>
              <a:t>預開課模組資料定義</a:t>
            </a:r>
          </a:p>
        </p:txBody>
      </p:sp>
      <p:sp>
        <p:nvSpPr>
          <p:cNvPr id="6" name="投影片編號版面配置區 5">
            <a:extLst>
              <a:ext uri="{FF2B5EF4-FFF2-40B4-BE49-F238E27FC236}">
                <a16:creationId xmlns:a16="http://schemas.microsoft.com/office/drawing/2014/main" id="{B3567391-7121-C6AA-8379-2E16AA66790A}"/>
              </a:ext>
            </a:extLst>
          </p:cNvPr>
          <p:cNvSpPr>
            <a:spLocks noGrp="1"/>
          </p:cNvSpPr>
          <p:nvPr>
            <p:ph type="sldNum" sz="quarter" idx="12"/>
          </p:nvPr>
        </p:nvSpPr>
        <p:spPr>
          <a:xfrm>
            <a:off x="439473" y="6244811"/>
            <a:ext cx="490225" cy="277091"/>
          </a:xfrm>
        </p:spPr>
        <p:txBody>
          <a:bodyPr/>
          <a:lstStyle/>
          <a:p>
            <a:pPr algn="ctr"/>
            <a:fld id="{534AF3B0-7061-4301-92CD-197F97EF81A1}" type="slidenum">
              <a:rPr lang="zh-TW" altLang="en-US" sz="1600" b="1" smtClean="0"/>
              <a:pPr algn="ctr"/>
              <a:t>2</a:t>
            </a:fld>
            <a:endParaRPr lang="zh-TW" altLang="en-US" sz="1600" b="1" dirty="0"/>
          </a:p>
        </p:txBody>
      </p:sp>
      <p:sp>
        <p:nvSpPr>
          <p:cNvPr id="5" name="橢圓 4">
            <a:extLst>
              <a:ext uri="{FF2B5EF4-FFF2-40B4-BE49-F238E27FC236}">
                <a16:creationId xmlns:a16="http://schemas.microsoft.com/office/drawing/2014/main" id="{CF3F691F-326D-BBBC-DFC8-25D1355A7E69}"/>
              </a:ext>
            </a:extLst>
          </p:cNvPr>
          <p:cNvSpPr/>
          <p:nvPr/>
        </p:nvSpPr>
        <p:spPr>
          <a:xfrm>
            <a:off x="439473" y="6138244"/>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文字方塊 57">
            <a:extLst>
              <a:ext uri="{FF2B5EF4-FFF2-40B4-BE49-F238E27FC236}">
                <a16:creationId xmlns:a16="http://schemas.microsoft.com/office/drawing/2014/main" id="{80464454-91A0-280E-A1B7-3DB8FC2DE63D}"/>
              </a:ext>
            </a:extLst>
          </p:cNvPr>
          <p:cNvSpPr txBox="1"/>
          <p:nvPr/>
        </p:nvSpPr>
        <p:spPr>
          <a:xfrm>
            <a:off x="2438955" y="3466610"/>
            <a:ext cx="1100821" cy="369332"/>
          </a:xfrm>
          <a:prstGeom prst="rect">
            <a:avLst/>
          </a:prstGeom>
          <a:noFill/>
        </p:spPr>
        <p:txBody>
          <a:bodyPr wrap="square" rtlCol="0">
            <a:spAutoFit/>
          </a:bodyPr>
          <a:lstStyle/>
          <a:p>
            <a:r>
              <a:rPr lang="zh-TW" altLang="en-US" dirty="0"/>
              <a:t>採用課規</a:t>
            </a:r>
          </a:p>
        </p:txBody>
      </p:sp>
      <p:grpSp>
        <p:nvGrpSpPr>
          <p:cNvPr id="10" name="群組 9">
            <a:extLst>
              <a:ext uri="{FF2B5EF4-FFF2-40B4-BE49-F238E27FC236}">
                <a16:creationId xmlns:a16="http://schemas.microsoft.com/office/drawing/2014/main" id="{DDAFBDDD-CC8A-3BFC-F3B5-C699B50CFBA5}"/>
              </a:ext>
            </a:extLst>
          </p:cNvPr>
          <p:cNvGrpSpPr/>
          <p:nvPr/>
        </p:nvGrpSpPr>
        <p:grpSpPr>
          <a:xfrm>
            <a:off x="929698" y="4142929"/>
            <a:ext cx="1963076" cy="1294528"/>
            <a:chOff x="6870673" y="4123158"/>
            <a:chExt cx="1963076" cy="1136073"/>
          </a:xfrm>
        </p:grpSpPr>
        <p:sp>
          <p:nvSpPr>
            <p:cNvPr id="51" name="矩形: 圓角 50">
              <a:extLst>
                <a:ext uri="{FF2B5EF4-FFF2-40B4-BE49-F238E27FC236}">
                  <a16:creationId xmlns:a16="http://schemas.microsoft.com/office/drawing/2014/main" id="{BC9D9AF6-406E-CD26-FD0C-042478D16E73}"/>
                </a:ext>
              </a:extLst>
            </p:cNvPr>
            <p:cNvSpPr/>
            <p:nvPr/>
          </p:nvSpPr>
          <p:spPr>
            <a:xfrm>
              <a:off x="6870673" y="4123158"/>
              <a:ext cx="1963076" cy="1136073"/>
            </a:xfrm>
            <a:prstGeom prst="round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ysClr val="windowText" lastClr="000000"/>
                  </a:solidFill>
                </a:rPr>
                <a:t>課程規劃</a:t>
              </a:r>
            </a:p>
          </p:txBody>
        </p:sp>
        <p:pic>
          <p:nvPicPr>
            <p:cNvPr id="8" name="圖形 7" descr="闔上的書 以實心填滿">
              <a:extLst>
                <a:ext uri="{FF2B5EF4-FFF2-40B4-BE49-F238E27FC236}">
                  <a16:creationId xmlns:a16="http://schemas.microsoft.com/office/drawing/2014/main" id="{CB20777C-F696-B52D-242E-61A981B2D7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00877" y="4216777"/>
              <a:ext cx="914400" cy="914400"/>
            </a:xfrm>
            <a:prstGeom prst="rect">
              <a:avLst/>
            </a:prstGeom>
          </p:spPr>
        </p:pic>
      </p:grpSp>
      <p:sp>
        <p:nvSpPr>
          <p:cNvPr id="56" name="文字方塊 55">
            <a:extLst>
              <a:ext uri="{FF2B5EF4-FFF2-40B4-BE49-F238E27FC236}">
                <a16:creationId xmlns:a16="http://schemas.microsoft.com/office/drawing/2014/main" id="{D9381477-3956-EDCD-A16A-0B49CF9DD693}"/>
              </a:ext>
            </a:extLst>
          </p:cNvPr>
          <p:cNvSpPr txBox="1"/>
          <p:nvPr/>
        </p:nvSpPr>
        <p:spPr>
          <a:xfrm>
            <a:off x="193698" y="3489184"/>
            <a:ext cx="1100821" cy="369332"/>
          </a:xfrm>
          <a:prstGeom prst="rect">
            <a:avLst/>
          </a:prstGeom>
          <a:noFill/>
        </p:spPr>
        <p:txBody>
          <a:bodyPr wrap="square" rtlCol="0">
            <a:spAutoFit/>
          </a:bodyPr>
          <a:lstStyle/>
          <a:p>
            <a:r>
              <a:rPr lang="zh-TW" altLang="en-US" dirty="0"/>
              <a:t>班級年級</a:t>
            </a:r>
          </a:p>
        </p:txBody>
      </p:sp>
      <p:grpSp>
        <p:nvGrpSpPr>
          <p:cNvPr id="15" name="群組 14">
            <a:extLst>
              <a:ext uri="{FF2B5EF4-FFF2-40B4-BE49-F238E27FC236}">
                <a16:creationId xmlns:a16="http://schemas.microsoft.com/office/drawing/2014/main" id="{C31E1984-AC29-AC39-54BE-DA8A2FFD2718}"/>
              </a:ext>
            </a:extLst>
          </p:cNvPr>
          <p:cNvGrpSpPr/>
          <p:nvPr/>
        </p:nvGrpSpPr>
        <p:grpSpPr>
          <a:xfrm>
            <a:off x="4104294" y="1887297"/>
            <a:ext cx="1748512" cy="726701"/>
            <a:chOff x="6180815" y="1937777"/>
            <a:chExt cx="1963076" cy="1136073"/>
          </a:xfrm>
        </p:grpSpPr>
        <p:sp>
          <p:nvSpPr>
            <p:cNvPr id="86" name="矩形: 圓角 85">
              <a:extLst>
                <a:ext uri="{FF2B5EF4-FFF2-40B4-BE49-F238E27FC236}">
                  <a16:creationId xmlns:a16="http://schemas.microsoft.com/office/drawing/2014/main" id="{7A7F809A-9003-E58F-C08E-1EB3BBB15511}"/>
                </a:ext>
              </a:extLst>
            </p:cNvPr>
            <p:cNvSpPr/>
            <p:nvPr/>
          </p:nvSpPr>
          <p:spPr>
            <a:xfrm>
              <a:off x="6180815" y="1937777"/>
              <a:ext cx="1963076" cy="1136073"/>
            </a:xfrm>
            <a:prstGeom prst="roundRect">
              <a:avLst/>
            </a:prstGeom>
            <a:solidFill>
              <a:srgbClr val="FF9999"/>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ysClr val="windowText" lastClr="000000"/>
                  </a:solidFill>
                </a:rPr>
                <a:t>原班開課</a:t>
              </a:r>
            </a:p>
          </p:txBody>
        </p:sp>
        <p:pic>
          <p:nvPicPr>
            <p:cNvPr id="75" name="圖片 74">
              <a:extLst>
                <a:ext uri="{FF2B5EF4-FFF2-40B4-BE49-F238E27FC236}">
                  <a16:creationId xmlns:a16="http://schemas.microsoft.com/office/drawing/2014/main" id="{80D5FFD0-1AC6-A868-6628-57D4000F7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5660" y="2095996"/>
              <a:ext cx="734195" cy="734195"/>
            </a:xfrm>
            <a:prstGeom prst="rect">
              <a:avLst/>
            </a:prstGeom>
          </p:spPr>
        </p:pic>
      </p:grpSp>
      <p:pic>
        <p:nvPicPr>
          <p:cNvPr id="3" name="Picture 2">
            <a:extLst>
              <a:ext uri="{FF2B5EF4-FFF2-40B4-BE49-F238E27FC236}">
                <a16:creationId xmlns:a16="http://schemas.microsoft.com/office/drawing/2014/main" id="{1283E2CB-AA1D-E0A6-DDB1-0C6F4148B9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854" y="6107252"/>
            <a:ext cx="1809582" cy="52121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群組 8">
            <a:extLst>
              <a:ext uri="{FF2B5EF4-FFF2-40B4-BE49-F238E27FC236}">
                <a16:creationId xmlns:a16="http://schemas.microsoft.com/office/drawing/2014/main" id="{015494F6-434E-39EF-A278-EC650956FFC4}"/>
              </a:ext>
            </a:extLst>
          </p:cNvPr>
          <p:cNvGrpSpPr/>
          <p:nvPr/>
        </p:nvGrpSpPr>
        <p:grpSpPr>
          <a:xfrm>
            <a:off x="929698" y="1965648"/>
            <a:ext cx="1963076" cy="1271607"/>
            <a:chOff x="684585" y="1945255"/>
            <a:chExt cx="1963076" cy="1271607"/>
          </a:xfrm>
        </p:grpSpPr>
        <p:sp>
          <p:nvSpPr>
            <p:cNvPr id="104" name="矩形: 圓角 103">
              <a:extLst>
                <a:ext uri="{FF2B5EF4-FFF2-40B4-BE49-F238E27FC236}">
                  <a16:creationId xmlns:a16="http://schemas.microsoft.com/office/drawing/2014/main" id="{69CE10C5-6E4D-E93B-25A4-5018A0AF0AFA}"/>
                </a:ext>
              </a:extLst>
            </p:cNvPr>
            <p:cNvSpPr/>
            <p:nvPr/>
          </p:nvSpPr>
          <p:spPr>
            <a:xfrm>
              <a:off x="684585" y="1945255"/>
              <a:ext cx="1963076" cy="1271607"/>
            </a:xfrm>
            <a:prstGeom prst="roundRect">
              <a:avLst/>
            </a:prstGeom>
            <a:solidFill>
              <a:srgbClr val="FFFFCC"/>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zh-TW" altLang="en-US" b="1" dirty="0">
                  <a:solidFill>
                    <a:sysClr val="windowText" lastClr="000000"/>
                  </a:solidFill>
                </a:rPr>
                <a:t>預開班級</a:t>
              </a:r>
              <a:endParaRPr lang="en-US" altLang="zh-TW" b="1" dirty="0">
                <a:solidFill>
                  <a:sysClr val="windowText" lastClr="000000"/>
                </a:solidFill>
              </a:endParaRPr>
            </a:p>
            <a:p>
              <a:r>
                <a:rPr lang="en-US" altLang="zh-TW" b="1" dirty="0">
                  <a:solidFill>
                    <a:sysClr val="windowText" lastClr="000000"/>
                  </a:solidFill>
                </a:rPr>
                <a:t>(</a:t>
              </a:r>
              <a:r>
                <a:rPr lang="zh-TW" altLang="en-US" b="1" dirty="0">
                  <a:solidFill>
                    <a:sysClr val="windowText" lastClr="000000"/>
                  </a:solidFill>
                </a:rPr>
                <a:t>每學年度學期</a:t>
              </a:r>
              <a:r>
                <a:rPr lang="en-US" altLang="zh-TW" b="1" dirty="0">
                  <a:solidFill>
                    <a:sysClr val="windowText" lastClr="000000"/>
                  </a:solidFill>
                </a:rPr>
                <a:t>)</a:t>
              </a:r>
              <a:endParaRPr lang="zh-TW" altLang="en-US" b="1" dirty="0">
                <a:solidFill>
                  <a:sysClr val="windowText" lastClr="000000"/>
                </a:solidFill>
              </a:endParaRPr>
            </a:p>
          </p:txBody>
        </p:sp>
        <p:pic>
          <p:nvPicPr>
            <p:cNvPr id="7" name="圖片 6">
              <a:extLst>
                <a:ext uri="{FF2B5EF4-FFF2-40B4-BE49-F238E27FC236}">
                  <a16:creationId xmlns:a16="http://schemas.microsoft.com/office/drawing/2014/main" id="{3C7DF20F-70AA-5818-9995-1060FE6890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9890" y="2215251"/>
              <a:ext cx="603478" cy="603478"/>
            </a:xfrm>
            <a:prstGeom prst="rect">
              <a:avLst/>
            </a:prstGeom>
          </p:spPr>
        </p:pic>
      </p:grpSp>
      <p:sp>
        <p:nvSpPr>
          <p:cNvPr id="13" name="箭號: 向下 12">
            <a:extLst>
              <a:ext uri="{FF2B5EF4-FFF2-40B4-BE49-F238E27FC236}">
                <a16:creationId xmlns:a16="http://schemas.microsoft.com/office/drawing/2014/main" id="{314DF8A3-9594-1286-89D3-4EC50E828573}"/>
              </a:ext>
            </a:extLst>
          </p:cNvPr>
          <p:cNvSpPr/>
          <p:nvPr/>
        </p:nvSpPr>
        <p:spPr>
          <a:xfrm>
            <a:off x="1368583" y="3357199"/>
            <a:ext cx="476315"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箭號: 向下 13">
            <a:extLst>
              <a:ext uri="{FF2B5EF4-FFF2-40B4-BE49-F238E27FC236}">
                <a16:creationId xmlns:a16="http://schemas.microsoft.com/office/drawing/2014/main" id="{F1810502-C4A2-B709-5CB6-D4362DCFF979}"/>
              </a:ext>
            </a:extLst>
          </p:cNvPr>
          <p:cNvSpPr/>
          <p:nvPr/>
        </p:nvSpPr>
        <p:spPr>
          <a:xfrm rot="10800000">
            <a:off x="1962640" y="3350684"/>
            <a:ext cx="476315"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8" name="群組 17">
            <a:extLst>
              <a:ext uri="{FF2B5EF4-FFF2-40B4-BE49-F238E27FC236}">
                <a16:creationId xmlns:a16="http://schemas.microsoft.com/office/drawing/2014/main" id="{B1BDE741-29E9-4108-082A-2E73476E4303}"/>
              </a:ext>
            </a:extLst>
          </p:cNvPr>
          <p:cNvGrpSpPr/>
          <p:nvPr/>
        </p:nvGrpSpPr>
        <p:grpSpPr>
          <a:xfrm>
            <a:off x="4104294" y="2724630"/>
            <a:ext cx="1738960" cy="726701"/>
            <a:chOff x="6180815" y="1937777"/>
            <a:chExt cx="1963076" cy="1136073"/>
          </a:xfrm>
          <a:solidFill>
            <a:srgbClr val="00B0F0"/>
          </a:solidFill>
        </p:grpSpPr>
        <p:sp>
          <p:nvSpPr>
            <p:cNvPr id="19" name="矩形: 圓角 18">
              <a:extLst>
                <a:ext uri="{FF2B5EF4-FFF2-40B4-BE49-F238E27FC236}">
                  <a16:creationId xmlns:a16="http://schemas.microsoft.com/office/drawing/2014/main" id="{A91D6AFE-398E-11EE-B467-52A43A0F3892}"/>
                </a:ext>
              </a:extLst>
            </p:cNvPr>
            <p:cNvSpPr/>
            <p:nvPr/>
          </p:nvSpPr>
          <p:spPr>
            <a:xfrm>
              <a:off x="6180815" y="1937777"/>
              <a:ext cx="1963076" cy="1136073"/>
            </a:xfrm>
            <a:prstGeom prst="roundRect">
              <a:avLst/>
            </a:prstGeom>
            <a:grp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ysClr val="windowText" lastClr="000000"/>
                  </a:solidFill>
                </a:rPr>
                <a:t>跨班開課</a:t>
              </a:r>
            </a:p>
          </p:txBody>
        </p:sp>
        <p:pic>
          <p:nvPicPr>
            <p:cNvPr id="20" name="圖片 19">
              <a:extLst>
                <a:ext uri="{FF2B5EF4-FFF2-40B4-BE49-F238E27FC236}">
                  <a16:creationId xmlns:a16="http://schemas.microsoft.com/office/drawing/2014/main" id="{E49F1759-7CA2-5CEF-C126-2CEBE5CF4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5660" y="2095996"/>
              <a:ext cx="734195" cy="734195"/>
            </a:xfrm>
            <a:prstGeom prst="rect">
              <a:avLst/>
            </a:prstGeom>
            <a:grpFill/>
          </p:spPr>
        </p:pic>
      </p:grpSp>
      <p:grpSp>
        <p:nvGrpSpPr>
          <p:cNvPr id="27" name="群組 26">
            <a:extLst>
              <a:ext uri="{FF2B5EF4-FFF2-40B4-BE49-F238E27FC236}">
                <a16:creationId xmlns:a16="http://schemas.microsoft.com/office/drawing/2014/main" id="{6CF80350-20E3-E1C1-B4C7-BFB417E4F49A}"/>
              </a:ext>
            </a:extLst>
          </p:cNvPr>
          <p:cNvGrpSpPr/>
          <p:nvPr/>
        </p:nvGrpSpPr>
        <p:grpSpPr>
          <a:xfrm>
            <a:off x="4104294" y="3585917"/>
            <a:ext cx="1738960" cy="722272"/>
            <a:chOff x="4775014" y="5062466"/>
            <a:chExt cx="1963076" cy="1245757"/>
          </a:xfrm>
          <a:solidFill>
            <a:srgbClr val="92D050"/>
          </a:solidFill>
        </p:grpSpPr>
        <p:sp>
          <p:nvSpPr>
            <p:cNvPr id="24" name="矩形: 圓角 23">
              <a:extLst>
                <a:ext uri="{FF2B5EF4-FFF2-40B4-BE49-F238E27FC236}">
                  <a16:creationId xmlns:a16="http://schemas.microsoft.com/office/drawing/2014/main" id="{38BF43EE-6722-D598-79B7-D76F911C4ADF}"/>
                </a:ext>
              </a:extLst>
            </p:cNvPr>
            <p:cNvSpPr/>
            <p:nvPr/>
          </p:nvSpPr>
          <p:spPr>
            <a:xfrm>
              <a:off x="4775014" y="5062466"/>
              <a:ext cx="1963076" cy="1245757"/>
            </a:xfrm>
            <a:prstGeom prst="roundRect">
              <a:avLst/>
            </a:prstGeom>
            <a:grp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ysClr val="windowText" lastClr="000000"/>
                  </a:solidFill>
                </a:rPr>
                <a:t>自訂開課</a:t>
              </a:r>
            </a:p>
          </p:txBody>
        </p:sp>
        <p:pic>
          <p:nvPicPr>
            <p:cNvPr id="25" name="圖片 24">
              <a:extLst>
                <a:ext uri="{FF2B5EF4-FFF2-40B4-BE49-F238E27FC236}">
                  <a16:creationId xmlns:a16="http://schemas.microsoft.com/office/drawing/2014/main" id="{396ED494-D832-8897-4335-4A5AA899C0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9859" y="5282804"/>
              <a:ext cx="734195" cy="805079"/>
            </a:xfrm>
            <a:prstGeom prst="rect">
              <a:avLst/>
            </a:prstGeom>
            <a:grpFill/>
          </p:spPr>
        </p:pic>
      </p:grpSp>
      <p:cxnSp>
        <p:nvCxnSpPr>
          <p:cNvPr id="30" name="接點: 肘形 29">
            <a:extLst>
              <a:ext uri="{FF2B5EF4-FFF2-40B4-BE49-F238E27FC236}">
                <a16:creationId xmlns:a16="http://schemas.microsoft.com/office/drawing/2014/main" id="{3263FF52-1ADB-A0D1-A15B-27AB9AE09A19}"/>
              </a:ext>
            </a:extLst>
          </p:cNvPr>
          <p:cNvCxnSpPr>
            <a:cxnSpLocks/>
            <a:stCxn id="104" idx="3"/>
            <a:endCxn id="86" idx="1"/>
          </p:cNvCxnSpPr>
          <p:nvPr/>
        </p:nvCxnSpPr>
        <p:spPr>
          <a:xfrm flipV="1">
            <a:off x="2892774" y="2250648"/>
            <a:ext cx="1211520" cy="350804"/>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41" name="群組 40">
            <a:extLst>
              <a:ext uri="{FF2B5EF4-FFF2-40B4-BE49-F238E27FC236}">
                <a16:creationId xmlns:a16="http://schemas.microsoft.com/office/drawing/2014/main" id="{D83CB37E-06E0-5041-7180-3751A9060456}"/>
              </a:ext>
            </a:extLst>
          </p:cNvPr>
          <p:cNvGrpSpPr/>
          <p:nvPr/>
        </p:nvGrpSpPr>
        <p:grpSpPr>
          <a:xfrm>
            <a:off x="7767731" y="5714640"/>
            <a:ext cx="1584000" cy="864000"/>
            <a:chOff x="8903603" y="2631100"/>
            <a:chExt cx="1584000" cy="864000"/>
          </a:xfrm>
        </p:grpSpPr>
        <p:sp>
          <p:nvSpPr>
            <p:cNvPr id="38" name="矩形: 圓角 37">
              <a:extLst>
                <a:ext uri="{FF2B5EF4-FFF2-40B4-BE49-F238E27FC236}">
                  <a16:creationId xmlns:a16="http://schemas.microsoft.com/office/drawing/2014/main" id="{2B7FC80C-A645-8858-54DB-AC1FCAE8B7AD}"/>
                </a:ext>
              </a:extLst>
            </p:cNvPr>
            <p:cNvSpPr/>
            <p:nvPr/>
          </p:nvSpPr>
          <p:spPr>
            <a:xfrm>
              <a:off x="8903603" y="2631100"/>
              <a:ext cx="1584000" cy="864000"/>
            </a:xfrm>
            <a:prstGeom prst="roundRect">
              <a:avLst/>
            </a:prstGeom>
            <a:solidFill>
              <a:srgbClr val="FFFF00"/>
            </a:solidFill>
            <a:ln w="1905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ysClr val="windowText" lastClr="000000"/>
                  </a:solidFill>
                </a:rPr>
                <a:t>排課系統</a:t>
              </a:r>
            </a:p>
          </p:txBody>
        </p:sp>
        <p:pic>
          <p:nvPicPr>
            <p:cNvPr id="39" name="圖形 38" descr="日曆 以實心填滿">
              <a:extLst>
                <a:ext uri="{FF2B5EF4-FFF2-40B4-BE49-F238E27FC236}">
                  <a16:creationId xmlns:a16="http://schemas.microsoft.com/office/drawing/2014/main" id="{F59209EA-41F1-590B-A95E-26B18BA082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46833" y="2792715"/>
              <a:ext cx="540770" cy="540770"/>
            </a:xfrm>
            <a:prstGeom prst="rect">
              <a:avLst/>
            </a:prstGeom>
          </p:spPr>
        </p:pic>
      </p:grpSp>
      <p:grpSp>
        <p:nvGrpSpPr>
          <p:cNvPr id="4" name="群組 3">
            <a:extLst>
              <a:ext uri="{FF2B5EF4-FFF2-40B4-BE49-F238E27FC236}">
                <a16:creationId xmlns:a16="http://schemas.microsoft.com/office/drawing/2014/main" id="{8B6EBF04-4AA8-D8EF-11D4-093758E5997E}"/>
              </a:ext>
            </a:extLst>
          </p:cNvPr>
          <p:cNvGrpSpPr/>
          <p:nvPr/>
        </p:nvGrpSpPr>
        <p:grpSpPr>
          <a:xfrm>
            <a:off x="7767731" y="3520050"/>
            <a:ext cx="1584000" cy="1245757"/>
            <a:chOff x="8432875" y="2169264"/>
            <a:chExt cx="1584000" cy="1245757"/>
          </a:xfrm>
        </p:grpSpPr>
        <p:sp>
          <p:nvSpPr>
            <p:cNvPr id="42" name="矩形: 圓角 41">
              <a:extLst>
                <a:ext uri="{FF2B5EF4-FFF2-40B4-BE49-F238E27FC236}">
                  <a16:creationId xmlns:a16="http://schemas.microsoft.com/office/drawing/2014/main" id="{93EE0B83-54BF-E67D-3E2C-6152C6A038B7}"/>
                </a:ext>
              </a:extLst>
            </p:cNvPr>
            <p:cNvSpPr/>
            <p:nvPr/>
          </p:nvSpPr>
          <p:spPr>
            <a:xfrm>
              <a:off x="8432875" y="2169264"/>
              <a:ext cx="1584000" cy="1245757"/>
            </a:xfrm>
            <a:prstGeom prst="round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b="1" dirty="0">
                  <a:solidFill>
                    <a:sysClr val="windowText" lastClr="000000"/>
                  </a:solidFill>
                </a:rPr>
                <a:t>預開課程</a:t>
              </a:r>
              <a:endParaRPr lang="en-US" altLang="zh-TW" sz="1600" b="1" dirty="0">
                <a:solidFill>
                  <a:sysClr val="windowText" lastClr="000000"/>
                </a:solidFill>
              </a:endParaRPr>
            </a:p>
            <a:p>
              <a:r>
                <a:rPr lang="zh-TW" altLang="en-US" sz="1600" b="1" dirty="0">
                  <a:solidFill>
                    <a:sysClr val="windowText" lastClr="000000"/>
                  </a:solidFill>
                </a:rPr>
                <a:t>    處理</a:t>
              </a:r>
            </a:p>
          </p:txBody>
        </p:sp>
        <p:pic>
          <p:nvPicPr>
            <p:cNvPr id="43" name="圖形 42" descr="檢查清單 以實心填滿">
              <a:extLst>
                <a:ext uri="{FF2B5EF4-FFF2-40B4-BE49-F238E27FC236}">
                  <a16:creationId xmlns:a16="http://schemas.microsoft.com/office/drawing/2014/main" id="{A3DF17DE-7330-B24F-7DD9-3A76B41934C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23639" y="2521722"/>
              <a:ext cx="593236" cy="593236"/>
            </a:xfrm>
            <a:prstGeom prst="rect">
              <a:avLst/>
            </a:prstGeom>
          </p:spPr>
        </p:pic>
      </p:grpSp>
      <p:sp>
        <p:nvSpPr>
          <p:cNvPr id="33" name="文字方塊 32">
            <a:extLst>
              <a:ext uri="{FF2B5EF4-FFF2-40B4-BE49-F238E27FC236}">
                <a16:creationId xmlns:a16="http://schemas.microsoft.com/office/drawing/2014/main" id="{D79B956A-77C3-6C6C-0533-45EAFEEC4249}"/>
              </a:ext>
            </a:extLst>
          </p:cNvPr>
          <p:cNvSpPr txBox="1"/>
          <p:nvPr/>
        </p:nvSpPr>
        <p:spPr>
          <a:xfrm>
            <a:off x="5180084" y="4189724"/>
            <a:ext cx="2667293" cy="646331"/>
          </a:xfrm>
          <a:prstGeom prst="rect">
            <a:avLst/>
          </a:prstGeom>
          <a:noFill/>
        </p:spPr>
        <p:txBody>
          <a:bodyPr wrap="square" rtlCol="0">
            <a:spAutoFit/>
          </a:bodyPr>
          <a:lstStyle/>
          <a:p>
            <a:pPr algn="ctr"/>
            <a:r>
              <a:rPr lang="zh-TW" altLang="en-US" dirty="0"/>
              <a:t>預開課程</a:t>
            </a:r>
            <a:endParaRPr lang="en-US" altLang="zh-TW" dirty="0"/>
          </a:p>
          <a:p>
            <a:pPr algn="ctr"/>
            <a:r>
              <a:rPr lang="en-US" altLang="zh-TW" dirty="0"/>
              <a:t>(</a:t>
            </a:r>
            <a:r>
              <a:rPr lang="zh-TW" altLang="en-US" dirty="0"/>
              <a:t>教師、時間、場地未定</a:t>
            </a:r>
            <a:r>
              <a:rPr lang="en-US" altLang="zh-TW" dirty="0"/>
              <a:t>)</a:t>
            </a:r>
            <a:endParaRPr lang="zh-TW" altLang="en-US" dirty="0"/>
          </a:p>
        </p:txBody>
      </p:sp>
      <p:sp>
        <p:nvSpPr>
          <p:cNvPr id="36" name="箭號: 上-下雙向 35">
            <a:extLst>
              <a:ext uri="{FF2B5EF4-FFF2-40B4-BE49-F238E27FC236}">
                <a16:creationId xmlns:a16="http://schemas.microsoft.com/office/drawing/2014/main" id="{EA708DF8-78A3-F1F9-985F-EC5A5932BFA1}"/>
              </a:ext>
            </a:extLst>
          </p:cNvPr>
          <p:cNvSpPr/>
          <p:nvPr/>
        </p:nvSpPr>
        <p:spPr>
          <a:xfrm>
            <a:off x="8342759" y="4829226"/>
            <a:ext cx="415736" cy="815166"/>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文字方塊 36">
            <a:extLst>
              <a:ext uri="{FF2B5EF4-FFF2-40B4-BE49-F238E27FC236}">
                <a16:creationId xmlns:a16="http://schemas.microsoft.com/office/drawing/2014/main" id="{5F4D43EE-C129-6A43-ACB8-7F4419029EF2}"/>
              </a:ext>
            </a:extLst>
          </p:cNvPr>
          <p:cNvSpPr txBox="1"/>
          <p:nvPr/>
        </p:nvSpPr>
        <p:spPr>
          <a:xfrm>
            <a:off x="8758495" y="4927422"/>
            <a:ext cx="2667293" cy="646331"/>
          </a:xfrm>
          <a:prstGeom prst="rect">
            <a:avLst/>
          </a:prstGeom>
          <a:noFill/>
        </p:spPr>
        <p:txBody>
          <a:bodyPr wrap="square" rtlCol="0">
            <a:spAutoFit/>
          </a:bodyPr>
          <a:lstStyle/>
          <a:p>
            <a:r>
              <a:rPr lang="zh-TW" altLang="en-US" dirty="0"/>
              <a:t>指定課程時間、教師、場地</a:t>
            </a:r>
            <a:endParaRPr lang="en-US" altLang="zh-TW" dirty="0"/>
          </a:p>
        </p:txBody>
      </p:sp>
      <p:sp>
        <p:nvSpPr>
          <p:cNvPr id="40" name="文字方塊 39">
            <a:extLst>
              <a:ext uri="{FF2B5EF4-FFF2-40B4-BE49-F238E27FC236}">
                <a16:creationId xmlns:a16="http://schemas.microsoft.com/office/drawing/2014/main" id="{EF2ECEA7-A910-40F9-C499-983E8EA5244D}"/>
              </a:ext>
            </a:extLst>
          </p:cNvPr>
          <p:cNvSpPr txBox="1"/>
          <p:nvPr/>
        </p:nvSpPr>
        <p:spPr>
          <a:xfrm>
            <a:off x="7519520" y="5060751"/>
            <a:ext cx="905948" cy="369332"/>
          </a:xfrm>
          <a:prstGeom prst="rect">
            <a:avLst/>
          </a:prstGeom>
          <a:noFill/>
        </p:spPr>
        <p:txBody>
          <a:bodyPr wrap="square" rtlCol="0">
            <a:spAutoFit/>
          </a:bodyPr>
          <a:lstStyle/>
          <a:p>
            <a:r>
              <a:rPr lang="zh-TW" altLang="en-US" dirty="0"/>
              <a:t>週課表</a:t>
            </a:r>
            <a:endParaRPr lang="en-US" altLang="zh-TW" dirty="0"/>
          </a:p>
        </p:txBody>
      </p:sp>
      <p:grpSp>
        <p:nvGrpSpPr>
          <p:cNvPr id="46" name="群組 45">
            <a:extLst>
              <a:ext uri="{FF2B5EF4-FFF2-40B4-BE49-F238E27FC236}">
                <a16:creationId xmlns:a16="http://schemas.microsoft.com/office/drawing/2014/main" id="{A84C5E7F-85E1-ADEA-5E00-49650DF20356}"/>
              </a:ext>
            </a:extLst>
          </p:cNvPr>
          <p:cNvGrpSpPr/>
          <p:nvPr/>
        </p:nvGrpSpPr>
        <p:grpSpPr>
          <a:xfrm>
            <a:off x="10491887" y="3647479"/>
            <a:ext cx="1584000" cy="864000"/>
            <a:chOff x="10553098" y="3391920"/>
            <a:chExt cx="1584000" cy="864000"/>
          </a:xfrm>
        </p:grpSpPr>
        <p:sp>
          <p:nvSpPr>
            <p:cNvPr id="44" name="矩形: 圓角 43">
              <a:extLst>
                <a:ext uri="{FF2B5EF4-FFF2-40B4-BE49-F238E27FC236}">
                  <a16:creationId xmlns:a16="http://schemas.microsoft.com/office/drawing/2014/main" id="{59FF1723-C931-AA90-8060-56DEE93FE0A7}"/>
                </a:ext>
              </a:extLst>
            </p:cNvPr>
            <p:cNvSpPr/>
            <p:nvPr/>
          </p:nvSpPr>
          <p:spPr>
            <a:xfrm>
              <a:off x="10553098" y="3391920"/>
              <a:ext cx="1584000" cy="864000"/>
            </a:xfrm>
            <a:prstGeom prst="roundRect">
              <a:avLst/>
            </a:prstGeom>
            <a:solidFill>
              <a:srgbClr val="CC99FF"/>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ysClr val="windowText" lastClr="000000"/>
                  </a:solidFill>
                </a:rPr>
                <a:t>選課系統</a:t>
              </a:r>
            </a:p>
          </p:txBody>
        </p:sp>
        <p:pic>
          <p:nvPicPr>
            <p:cNvPr id="45" name="圖片 44">
              <a:extLst>
                <a:ext uri="{FF2B5EF4-FFF2-40B4-BE49-F238E27FC236}">
                  <a16:creationId xmlns:a16="http://schemas.microsoft.com/office/drawing/2014/main" id="{922C54AB-B2D6-C433-2C1D-8E1ED4D0466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682777" y="3647206"/>
              <a:ext cx="412838" cy="412838"/>
            </a:xfrm>
            <a:prstGeom prst="rect">
              <a:avLst/>
            </a:prstGeom>
          </p:spPr>
        </p:pic>
      </p:grpSp>
      <p:sp>
        <p:nvSpPr>
          <p:cNvPr id="48" name="箭號: 上-下雙向 47">
            <a:extLst>
              <a:ext uri="{FF2B5EF4-FFF2-40B4-BE49-F238E27FC236}">
                <a16:creationId xmlns:a16="http://schemas.microsoft.com/office/drawing/2014/main" id="{377E7920-B5FB-9841-7C3B-D82F90B8B8CE}"/>
              </a:ext>
            </a:extLst>
          </p:cNvPr>
          <p:cNvSpPr/>
          <p:nvPr/>
        </p:nvSpPr>
        <p:spPr>
          <a:xfrm rot="16200000">
            <a:off x="9707399" y="3614664"/>
            <a:ext cx="415736" cy="1012015"/>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文字方塊 48">
            <a:extLst>
              <a:ext uri="{FF2B5EF4-FFF2-40B4-BE49-F238E27FC236}">
                <a16:creationId xmlns:a16="http://schemas.microsoft.com/office/drawing/2014/main" id="{2018128D-7AEC-91BF-CDEC-02CF39806AC8}"/>
              </a:ext>
            </a:extLst>
          </p:cNvPr>
          <p:cNvSpPr txBox="1"/>
          <p:nvPr/>
        </p:nvSpPr>
        <p:spPr>
          <a:xfrm>
            <a:off x="9409259" y="4338225"/>
            <a:ext cx="1163437" cy="369332"/>
          </a:xfrm>
          <a:prstGeom prst="rect">
            <a:avLst/>
          </a:prstGeom>
          <a:noFill/>
        </p:spPr>
        <p:txBody>
          <a:bodyPr wrap="square" rtlCol="0">
            <a:spAutoFit/>
          </a:bodyPr>
          <a:lstStyle/>
          <a:p>
            <a:r>
              <a:rPr lang="zh-TW" altLang="en-US" dirty="0"/>
              <a:t>修課學生</a:t>
            </a:r>
            <a:endParaRPr lang="en-US" altLang="zh-TW" dirty="0"/>
          </a:p>
        </p:txBody>
      </p:sp>
      <p:cxnSp>
        <p:nvCxnSpPr>
          <p:cNvPr id="50" name="接點: 肘形 49">
            <a:extLst>
              <a:ext uri="{FF2B5EF4-FFF2-40B4-BE49-F238E27FC236}">
                <a16:creationId xmlns:a16="http://schemas.microsoft.com/office/drawing/2014/main" id="{DA3B021D-0D14-8F53-DD6A-E217738746FA}"/>
              </a:ext>
            </a:extLst>
          </p:cNvPr>
          <p:cNvCxnSpPr>
            <a:cxnSpLocks/>
            <a:stCxn id="104" idx="3"/>
            <a:endCxn id="19" idx="1"/>
          </p:cNvCxnSpPr>
          <p:nvPr/>
        </p:nvCxnSpPr>
        <p:spPr>
          <a:xfrm>
            <a:off x="2892774" y="2601452"/>
            <a:ext cx="1211520" cy="486529"/>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4" name="接點: 肘形 53">
            <a:extLst>
              <a:ext uri="{FF2B5EF4-FFF2-40B4-BE49-F238E27FC236}">
                <a16:creationId xmlns:a16="http://schemas.microsoft.com/office/drawing/2014/main" id="{57382D1A-02AE-BE76-F813-4AAE81D642B1}"/>
              </a:ext>
            </a:extLst>
          </p:cNvPr>
          <p:cNvCxnSpPr>
            <a:cxnSpLocks/>
            <a:stCxn id="104" idx="3"/>
            <a:endCxn id="24" idx="1"/>
          </p:cNvCxnSpPr>
          <p:nvPr/>
        </p:nvCxnSpPr>
        <p:spPr>
          <a:xfrm>
            <a:off x="2892774" y="2601452"/>
            <a:ext cx="1211520" cy="1345601"/>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 name="接點: 肘形 60">
            <a:extLst>
              <a:ext uri="{FF2B5EF4-FFF2-40B4-BE49-F238E27FC236}">
                <a16:creationId xmlns:a16="http://schemas.microsoft.com/office/drawing/2014/main" id="{7B727206-4654-B15F-7337-3957C48DDF47}"/>
              </a:ext>
            </a:extLst>
          </p:cNvPr>
          <p:cNvCxnSpPr>
            <a:cxnSpLocks/>
            <a:stCxn id="86" idx="3"/>
            <a:endCxn id="42" idx="1"/>
          </p:cNvCxnSpPr>
          <p:nvPr/>
        </p:nvCxnSpPr>
        <p:spPr>
          <a:xfrm>
            <a:off x="5852806" y="2250648"/>
            <a:ext cx="1914925" cy="1892281"/>
          </a:xfrm>
          <a:prstGeom prst="bentConnector3">
            <a:avLst>
              <a:gd name="adj1" fmla="val 117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6" name="接點: 肘形 65">
            <a:extLst>
              <a:ext uri="{FF2B5EF4-FFF2-40B4-BE49-F238E27FC236}">
                <a16:creationId xmlns:a16="http://schemas.microsoft.com/office/drawing/2014/main" id="{208C4EEB-7920-5900-585C-749574528E86}"/>
              </a:ext>
            </a:extLst>
          </p:cNvPr>
          <p:cNvCxnSpPr>
            <a:cxnSpLocks/>
            <a:stCxn id="42" idx="0"/>
            <a:endCxn id="79" idx="2"/>
          </p:cNvCxnSpPr>
          <p:nvPr/>
        </p:nvCxnSpPr>
        <p:spPr>
          <a:xfrm rot="16200000" flipV="1">
            <a:off x="7740555" y="2700874"/>
            <a:ext cx="724443" cy="91391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7" name="接點: 肘形 66">
            <a:extLst>
              <a:ext uri="{FF2B5EF4-FFF2-40B4-BE49-F238E27FC236}">
                <a16:creationId xmlns:a16="http://schemas.microsoft.com/office/drawing/2014/main" id="{8623118B-D55B-BBB8-44A6-97B65E383542}"/>
              </a:ext>
            </a:extLst>
          </p:cNvPr>
          <p:cNvCxnSpPr>
            <a:cxnSpLocks/>
            <a:stCxn id="19" idx="3"/>
            <a:endCxn id="42" idx="1"/>
          </p:cNvCxnSpPr>
          <p:nvPr/>
        </p:nvCxnSpPr>
        <p:spPr>
          <a:xfrm>
            <a:off x="5843254" y="3087981"/>
            <a:ext cx="1924477" cy="1054948"/>
          </a:xfrm>
          <a:prstGeom prst="bentConnector3">
            <a:avLst>
              <a:gd name="adj1" fmla="val 12385"/>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1" name="接點: 肘形 70">
            <a:extLst>
              <a:ext uri="{FF2B5EF4-FFF2-40B4-BE49-F238E27FC236}">
                <a16:creationId xmlns:a16="http://schemas.microsoft.com/office/drawing/2014/main" id="{81B47ABC-C46E-B092-4D65-7393FCEFAADE}"/>
              </a:ext>
            </a:extLst>
          </p:cNvPr>
          <p:cNvCxnSpPr>
            <a:cxnSpLocks/>
            <a:stCxn id="24" idx="3"/>
            <a:endCxn id="42" idx="1"/>
          </p:cNvCxnSpPr>
          <p:nvPr/>
        </p:nvCxnSpPr>
        <p:spPr>
          <a:xfrm>
            <a:off x="5843254" y="3947053"/>
            <a:ext cx="1924477" cy="195876"/>
          </a:xfrm>
          <a:prstGeom prst="bentConnector3">
            <a:avLst>
              <a:gd name="adj1" fmla="val 12385"/>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81" name="群組 80">
            <a:extLst>
              <a:ext uri="{FF2B5EF4-FFF2-40B4-BE49-F238E27FC236}">
                <a16:creationId xmlns:a16="http://schemas.microsoft.com/office/drawing/2014/main" id="{9A4733E6-E506-C9C7-44EB-512BD0197AB3}"/>
              </a:ext>
            </a:extLst>
          </p:cNvPr>
          <p:cNvGrpSpPr/>
          <p:nvPr/>
        </p:nvGrpSpPr>
        <p:grpSpPr>
          <a:xfrm>
            <a:off x="6853821" y="1931607"/>
            <a:ext cx="1584000" cy="864000"/>
            <a:chOff x="6853821" y="1931607"/>
            <a:chExt cx="1584000" cy="864000"/>
          </a:xfrm>
        </p:grpSpPr>
        <p:sp>
          <p:nvSpPr>
            <p:cNvPr id="79" name="矩形: 圓角 78">
              <a:extLst>
                <a:ext uri="{FF2B5EF4-FFF2-40B4-BE49-F238E27FC236}">
                  <a16:creationId xmlns:a16="http://schemas.microsoft.com/office/drawing/2014/main" id="{EE21ABAC-A3FD-50D6-CA69-F80AA3C7D54C}"/>
                </a:ext>
              </a:extLst>
            </p:cNvPr>
            <p:cNvSpPr/>
            <p:nvPr/>
          </p:nvSpPr>
          <p:spPr>
            <a:xfrm>
              <a:off x="6853821" y="1931607"/>
              <a:ext cx="1584000" cy="864000"/>
            </a:xfrm>
            <a:prstGeom prst="roundRect">
              <a:avLst/>
            </a:prstGeom>
            <a:solidFill>
              <a:schemeClr val="accent3">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b="1" dirty="0">
                <a:solidFill>
                  <a:sysClr val="windowText" lastClr="000000"/>
                </a:solidFill>
              </a:endParaRPr>
            </a:p>
            <a:p>
              <a:r>
                <a:rPr lang="zh-TW" altLang="en-US" sz="1600" b="1" dirty="0">
                  <a:solidFill>
                    <a:sysClr val="windowText" lastClr="000000"/>
                  </a:solidFill>
                </a:rPr>
                <a:t>實際課程</a:t>
              </a:r>
              <a:endParaRPr lang="en-US" altLang="zh-TW" sz="1600" b="1" dirty="0">
                <a:solidFill>
                  <a:sysClr val="windowText" lastClr="000000"/>
                </a:solidFill>
              </a:endParaRPr>
            </a:p>
            <a:p>
              <a:endParaRPr lang="zh-TW" altLang="en-US" b="1" dirty="0">
                <a:solidFill>
                  <a:sysClr val="windowText" lastClr="000000"/>
                </a:solidFill>
              </a:endParaRPr>
            </a:p>
          </p:txBody>
        </p:sp>
        <p:pic>
          <p:nvPicPr>
            <p:cNvPr id="80" name="圖片 79">
              <a:extLst>
                <a:ext uri="{FF2B5EF4-FFF2-40B4-BE49-F238E27FC236}">
                  <a16:creationId xmlns:a16="http://schemas.microsoft.com/office/drawing/2014/main" id="{3587955C-400B-4C90-A49D-831696DC70A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53970" y="2087936"/>
              <a:ext cx="551127" cy="551127"/>
            </a:xfrm>
            <a:prstGeom prst="rect">
              <a:avLst/>
            </a:prstGeom>
          </p:spPr>
        </p:pic>
      </p:grpSp>
      <p:grpSp>
        <p:nvGrpSpPr>
          <p:cNvPr id="84" name="群組 83">
            <a:extLst>
              <a:ext uri="{FF2B5EF4-FFF2-40B4-BE49-F238E27FC236}">
                <a16:creationId xmlns:a16="http://schemas.microsoft.com/office/drawing/2014/main" id="{B0A7A6D3-588B-4414-2D88-D44F6784E73B}"/>
              </a:ext>
            </a:extLst>
          </p:cNvPr>
          <p:cNvGrpSpPr/>
          <p:nvPr/>
        </p:nvGrpSpPr>
        <p:grpSpPr>
          <a:xfrm>
            <a:off x="8756923" y="1931607"/>
            <a:ext cx="1584000" cy="864000"/>
            <a:chOff x="8756923" y="1931607"/>
            <a:chExt cx="1584000" cy="864000"/>
          </a:xfrm>
        </p:grpSpPr>
        <p:sp>
          <p:nvSpPr>
            <p:cNvPr id="82" name="矩形: 圓角 81">
              <a:extLst>
                <a:ext uri="{FF2B5EF4-FFF2-40B4-BE49-F238E27FC236}">
                  <a16:creationId xmlns:a16="http://schemas.microsoft.com/office/drawing/2014/main" id="{DAC4E92A-A9CC-1125-B98D-E6240F2B44FD}"/>
                </a:ext>
              </a:extLst>
            </p:cNvPr>
            <p:cNvSpPr/>
            <p:nvPr/>
          </p:nvSpPr>
          <p:spPr>
            <a:xfrm>
              <a:off x="8756923" y="1931607"/>
              <a:ext cx="1584000" cy="864000"/>
            </a:xfrm>
            <a:prstGeom prst="roundRect">
              <a:avLst/>
            </a:prstGeom>
            <a:solidFill>
              <a:schemeClr val="accent2">
                <a:lumMod val="60000"/>
                <a:lumOff val="4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b="1" dirty="0">
                  <a:solidFill>
                    <a:sysClr val="windowText" lastClr="000000"/>
                  </a:solidFill>
                </a:rPr>
                <a:t>修課紀錄</a:t>
              </a:r>
            </a:p>
          </p:txBody>
        </p:sp>
        <p:pic>
          <p:nvPicPr>
            <p:cNvPr id="83" name="圖形 82" descr="使用者 以實心填滿">
              <a:extLst>
                <a:ext uri="{FF2B5EF4-FFF2-40B4-BE49-F238E27FC236}">
                  <a16:creationId xmlns:a16="http://schemas.microsoft.com/office/drawing/2014/main" id="{5A4897F7-C1BF-4F0C-4A67-E81DDBD5B4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90037" y="2087936"/>
              <a:ext cx="521591" cy="521591"/>
            </a:xfrm>
            <a:prstGeom prst="rect">
              <a:avLst/>
            </a:prstGeom>
          </p:spPr>
        </p:pic>
      </p:grpSp>
      <p:cxnSp>
        <p:nvCxnSpPr>
          <p:cNvPr id="88" name="接點: 肘形 87">
            <a:extLst>
              <a:ext uri="{FF2B5EF4-FFF2-40B4-BE49-F238E27FC236}">
                <a16:creationId xmlns:a16="http://schemas.microsoft.com/office/drawing/2014/main" id="{6D49C5F5-B156-DE85-D5B2-AF4FFC0116AD}"/>
              </a:ext>
            </a:extLst>
          </p:cNvPr>
          <p:cNvCxnSpPr>
            <a:cxnSpLocks/>
            <a:stCxn id="42" idx="0"/>
            <a:endCxn id="82" idx="2"/>
          </p:cNvCxnSpPr>
          <p:nvPr/>
        </p:nvCxnSpPr>
        <p:spPr>
          <a:xfrm rot="5400000" flipH="1" flipV="1">
            <a:off x="8692106" y="2663233"/>
            <a:ext cx="724443" cy="989192"/>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2" name="文字方塊 91">
            <a:extLst>
              <a:ext uri="{FF2B5EF4-FFF2-40B4-BE49-F238E27FC236}">
                <a16:creationId xmlns:a16="http://schemas.microsoft.com/office/drawing/2014/main" id="{98E635B6-DB47-9CD8-311B-415EF2076C77}"/>
              </a:ext>
            </a:extLst>
          </p:cNvPr>
          <p:cNvSpPr txBox="1"/>
          <p:nvPr/>
        </p:nvSpPr>
        <p:spPr>
          <a:xfrm>
            <a:off x="7011430" y="3202839"/>
            <a:ext cx="1268781" cy="369332"/>
          </a:xfrm>
          <a:prstGeom prst="rect">
            <a:avLst/>
          </a:prstGeom>
          <a:noFill/>
        </p:spPr>
        <p:txBody>
          <a:bodyPr wrap="square" rtlCol="0">
            <a:spAutoFit/>
          </a:bodyPr>
          <a:lstStyle/>
          <a:p>
            <a:r>
              <a:rPr lang="zh-TW" altLang="en-US" dirty="0"/>
              <a:t>產生課程</a:t>
            </a:r>
            <a:endParaRPr lang="en-US" altLang="zh-TW" dirty="0"/>
          </a:p>
        </p:txBody>
      </p:sp>
      <p:sp>
        <p:nvSpPr>
          <p:cNvPr id="93" name="文字方塊 92">
            <a:extLst>
              <a:ext uri="{FF2B5EF4-FFF2-40B4-BE49-F238E27FC236}">
                <a16:creationId xmlns:a16="http://schemas.microsoft.com/office/drawing/2014/main" id="{5A3AA233-DAB4-DD0E-51BB-B418189D4B9C}"/>
              </a:ext>
            </a:extLst>
          </p:cNvPr>
          <p:cNvSpPr txBox="1"/>
          <p:nvPr/>
        </p:nvSpPr>
        <p:spPr>
          <a:xfrm>
            <a:off x="8872300" y="3182429"/>
            <a:ext cx="2275079" cy="369332"/>
          </a:xfrm>
          <a:prstGeom prst="rect">
            <a:avLst/>
          </a:prstGeom>
          <a:noFill/>
        </p:spPr>
        <p:txBody>
          <a:bodyPr wrap="square" rtlCol="0">
            <a:spAutoFit/>
          </a:bodyPr>
          <a:lstStyle/>
          <a:p>
            <a:r>
              <a:rPr lang="zh-TW" altLang="en-US" dirty="0"/>
              <a:t>產生課程修課學生</a:t>
            </a:r>
            <a:endParaRPr lang="en-US" altLang="zh-TW" dirty="0"/>
          </a:p>
        </p:txBody>
      </p:sp>
    </p:spTree>
    <p:extLst>
      <p:ext uri="{BB962C8B-B14F-4D97-AF65-F5344CB8AC3E}">
        <p14:creationId xmlns:p14="http://schemas.microsoft.com/office/powerpoint/2010/main" val="2393603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跨班預開課程處理</a:t>
            </a:r>
            <a:r>
              <a:rPr lang="en-US" altLang="zh-TW" sz="3600" dirty="0"/>
              <a:t>-</a:t>
            </a:r>
            <a:r>
              <a:rPr lang="zh-TW" altLang="en-US" sz="3600" dirty="0"/>
              <a:t>綁定班碼名稱命名</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11472324" y="6286179"/>
            <a:ext cx="490226" cy="277091"/>
          </a:xfrm>
        </p:spPr>
        <p:txBody>
          <a:bodyPr/>
          <a:lstStyle/>
          <a:p>
            <a:pPr algn="ctr"/>
            <a:fld id="{534AF3B0-7061-4301-92CD-197F97EF81A1}" type="slidenum">
              <a:rPr lang="zh-TW" altLang="en-US" sz="1600" b="1" smtClean="0"/>
              <a:pPr algn="ctr"/>
              <a:t>20</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11472324" y="6179612"/>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7570" y="6190032"/>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668589" y="1860369"/>
            <a:ext cx="5874678" cy="49022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跨班預開課程</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sp>
        <p:nvSpPr>
          <p:cNvPr id="24" name="矩形 23">
            <a:extLst>
              <a:ext uri="{FF2B5EF4-FFF2-40B4-BE49-F238E27FC236}">
                <a16:creationId xmlns:a16="http://schemas.microsoft.com/office/drawing/2014/main" id="{5A7E0F4E-F38B-B6B2-8CA7-31AC07E12DE1}"/>
              </a:ext>
            </a:extLst>
          </p:cNvPr>
          <p:cNvSpPr/>
          <p:nvPr/>
        </p:nvSpPr>
        <p:spPr>
          <a:xfrm>
            <a:off x="250921" y="5493902"/>
            <a:ext cx="1612044" cy="120031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文字方塊 24">
            <a:extLst>
              <a:ext uri="{FF2B5EF4-FFF2-40B4-BE49-F238E27FC236}">
                <a16:creationId xmlns:a16="http://schemas.microsoft.com/office/drawing/2014/main" id="{A3FA9C82-4F58-18F5-CAA3-E0526404E06D}"/>
              </a:ext>
            </a:extLst>
          </p:cNvPr>
          <p:cNvSpPr txBox="1"/>
          <p:nvPr/>
        </p:nvSpPr>
        <p:spPr>
          <a:xfrm>
            <a:off x="350989" y="5557619"/>
            <a:ext cx="1439949" cy="738664"/>
          </a:xfrm>
          <a:prstGeom prst="rect">
            <a:avLst/>
          </a:prstGeom>
          <a:noFill/>
        </p:spPr>
        <p:txBody>
          <a:bodyPr wrap="square">
            <a:spAutoFit/>
          </a:bodyPr>
          <a:lstStyle/>
          <a:p>
            <a:r>
              <a:rPr lang="zh-TW" altLang="en-US" sz="1400" b="1" dirty="0"/>
              <a:t>前置字串可以輸入選修班級代號如</a:t>
            </a:r>
            <a:r>
              <a:rPr lang="en-US" altLang="zh-TW" sz="1400" b="1" dirty="0"/>
              <a:t>:</a:t>
            </a:r>
            <a:r>
              <a:rPr lang="zh-TW" altLang="en-US" sz="1400" b="1" dirty="0"/>
              <a:t> </a:t>
            </a:r>
            <a:r>
              <a:rPr lang="en-US" altLang="zh-TW" sz="1400" b="1" dirty="0"/>
              <a:t>S, SO</a:t>
            </a:r>
            <a:r>
              <a:rPr lang="zh-TW" altLang="en-US" sz="1400" b="1" dirty="0"/>
              <a:t>等</a:t>
            </a:r>
          </a:p>
        </p:txBody>
      </p:sp>
      <p:cxnSp>
        <p:nvCxnSpPr>
          <p:cNvPr id="26" name="接點: 肘形 25">
            <a:extLst>
              <a:ext uri="{FF2B5EF4-FFF2-40B4-BE49-F238E27FC236}">
                <a16:creationId xmlns:a16="http://schemas.microsoft.com/office/drawing/2014/main" id="{F6C0442A-3C8C-5F4C-2C41-81CB0061DD72}"/>
              </a:ext>
            </a:extLst>
          </p:cNvPr>
          <p:cNvCxnSpPr>
            <a:cxnSpLocks/>
            <a:stCxn id="24" idx="0"/>
            <a:endCxn id="22" idx="2"/>
          </p:cNvCxnSpPr>
          <p:nvPr/>
        </p:nvCxnSpPr>
        <p:spPr>
          <a:xfrm rot="5400000" flipH="1" flipV="1">
            <a:off x="60067" y="4160006"/>
            <a:ext cx="2330773" cy="337020"/>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B02DE615-F112-06DE-2248-6668617968B3}"/>
              </a:ext>
            </a:extLst>
          </p:cNvPr>
          <p:cNvSpPr txBox="1"/>
          <p:nvPr/>
        </p:nvSpPr>
        <p:spPr>
          <a:xfrm>
            <a:off x="7167323" y="1992753"/>
            <a:ext cx="3305175" cy="369332"/>
          </a:xfrm>
          <a:prstGeom prst="rect">
            <a:avLst/>
          </a:prstGeom>
          <a:noFill/>
        </p:spPr>
        <p:txBody>
          <a:bodyPr wrap="square">
            <a:spAutoFit/>
          </a:bodyPr>
          <a:lstStyle/>
          <a:p>
            <a:r>
              <a:rPr lang="zh-TW" altLang="en-US" b="1" dirty="0"/>
              <a:t>綁定班碼由</a:t>
            </a:r>
            <a:r>
              <a:rPr lang="en-US" altLang="zh-TW" b="1" dirty="0"/>
              <a:t>4</a:t>
            </a:r>
            <a:r>
              <a:rPr lang="zh-TW" altLang="en-US" b="1" dirty="0"/>
              <a:t>部分組合而成</a:t>
            </a:r>
          </a:p>
        </p:txBody>
      </p:sp>
      <p:grpSp>
        <p:nvGrpSpPr>
          <p:cNvPr id="10" name="群組 9">
            <a:extLst>
              <a:ext uri="{FF2B5EF4-FFF2-40B4-BE49-F238E27FC236}">
                <a16:creationId xmlns:a16="http://schemas.microsoft.com/office/drawing/2014/main" id="{F6AC66E9-3DBD-26E3-8652-C36F17181288}"/>
              </a:ext>
            </a:extLst>
          </p:cNvPr>
          <p:cNvGrpSpPr/>
          <p:nvPr/>
        </p:nvGrpSpPr>
        <p:grpSpPr>
          <a:xfrm>
            <a:off x="6505457" y="2514872"/>
            <a:ext cx="1152526" cy="900185"/>
            <a:chOff x="7190527" y="3784185"/>
            <a:chExt cx="1152526" cy="900185"/>
          </a:xfrm>
        </p:grpSpPr>
        <p:sp>
          <p:nvSpPr>
            <p:cNvPr id="11" name="矩形 10">
              <a:extLst>
                <a:ext uri="{FF2B5EF4-FFF2-40B4-BE49-F238E27FC236}">
                  <a16:creationId xmlns:a16="http://schemas.microsoft.com/office/drawing/2014/main" id="{AA36189A-AF88-14A9-AA29-6A7F76FC206A}"/>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1</a:t>
              </a:r>
              <a:endParaRPr lang="zh-TW" altLang="en-US" dirty="0">
                <a:solidFill>
                  <a:sysClr val="windowText" lastClr="000000"/>
                </a:solidFill>
                <a:latin typeface="Arial Black" panose="020B0A04020102020204" pitchFamily="34" charset="0"/>
              </a:endParaRPr>
            </a:p>
          </p:txBody>
        </p:sp>
        <p:sp>
          <p:nvSpPr>
            <p:cNvPr id="12" name="文字方塊 11">
              <a:extLst>
                <a:ext uri="{FF2B5EF4-FFF2-40B4-BE49-F238E27FC236}">
                  <a16:creationId xmlns:a16="http://schemas.microsoft.com/office/drawing/2014/main" id="{DEAF8458-D861-235D-5D07-A90B575FA34B}"/>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自訂文字</a:t>
              </a:r>
            </a:p>
          </p:txBody>
        </p:sp>
      </p:grpSp>
      <p:grpSp>
        <p:nvGrpSpPr>
          <p:cNvPr id="13" name="群組 12">
            <a:extLst>
              <a:ext uri="{FF2B5EF4-FFF2-40B4-BE49-F238E27FC236}">
                <a16:creationId xmlns:a16="http://schemas.microsoft.com/office/drawing/2014/main" id="{702FF49C-3BE0-4644-8B90-6CB5B74BB971}"/>
              </a:ext>
            </a:extLst>
          </p:cNvPr>
          <p:cNvGrpSpPr/>
          <p:nvPr/>
        </p:nvGrpSpPr>
        <p:grpSpPr>
          <a:xfrm>
            <a:off x="7710245" y="2511355"/>
            <a:ext cx="1152526" cy="900185"/>
            <a:chOff x="7190527" y="3784185"/>
            <a:chExt cx="1152526" cy="900185"/>
          </a:xfrm>
        </p:grpSpPr>
        <p:sp>
          <p:nvSpPr>
            <p:cNvPr id="14" name="矩形 13">
              <a:extLst>
                <a:ext uri="{FF2B5EF4-FFF2-40B4-BE49-F238E27FC236}">
                  <a16:creationId xmlns:a16="http://schemas.microsoft.com/office/drawing/2014/main" id="{F23AD2FE-DA30-CF45-371D-C5A9828B868C}"/>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2</a:t>
              </a:r>
              <a:endParaRPr lang="zh-TW" altLang="en-US" dirty="0">
                <a:solidFill>
                  <a:sysClr val="windowText" lastClr="000000"/>
                </a:solidFill>
                <a:latin typeface="Arial Black" panose="020B0A04020102020204" pitchFamily="34" charset="0"/>
              </a:endParaRPr>
            </a:p>
          </p:txBody>
        </p:sp>
        <p:sp>
          <p:nvSpPr>
            <p:cNvPr id="15" name="文字方塊 14">
              <a:extLst>
                <a:ext uri="{FF2B5EF4-FFF2-40B4-BE49-F238E27FC236}">
                  <a16:creationId xmlns:a16="http://schemas.microsoft.com/office/drawing/2014/main" id="{3FCDA9D6-61ED-EE02-608F-CDEB8A79D125}"/>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年級文字</a:t>
              </a:r>
            </a:p>
          </p:txBody>
        </p:sp>
      </p:grpSp>
      <p:grpSp>
        <p:nvGrpSpPr>
          <p:cNvPr id="16" name="群組 15">
            <a:extLst>
              <a:ext uri="{FF2B5EF4-FFF2-40B4-BE49-F238E27FC236}">
                <a16:creationId xmlns:a16="http://schemas.microsoft.com/office/drawing/2014/main" id="{05F1DAC8-1497-D50D-0375-AE94191017EA}"/>
              </a:ext>
            </a:extLst>
          </p:cNvPr>
          <p:cNvGrpSpPr/>
          <p:nvPr/>
        </p:nvGrpSpPr>
        <p:grpSpPr>
          <a:xfrm>
            <a:off x="8907652" y="2514541"/>
            <a:ext cx="1152526" cy="964852"/>
            <a:chOff x="7190527" y="3784185"/>
            <a:chExt cx="1152526" cy="964852"/>
          </a:xfrm>
        </p:grpSpPr>
        <p:sp>
          <p:nvSpPr>
            <p:cNvPr id="17" name="矩形 16">
              <a:extLst>
                <a:ext uri="{FF2B5EF4-FFF2-40B4-BE49-F238E27FC236}">
                  <a16:creationId xmlns:a16="http://schemas.microsoft.com/office/drawing/2014/main" id="{1A6F7D5C-ED07-40E7-DE3C-401E7EF3A51E}"/>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3</a:t>
              </a:r>
              <a:endParaRPr lang="zh-TW" altLang="en-US" dirty="0">
                <a:solidFill>
                  <a:sysClr val="windowText" lastClr="000000"/>
                </a:solidFill>
                <a:latin typeface="Arial Black" panose="020B0A04020102020204" pitchFamily="34" charset="0"/>
              </a:endParaRPr>
            </a:p>
          </p:txBody>
        </p:sp>
        <p:sp>
          <p:nvSpPr>
            <p:cNvPr id="18" name="文字方塊 17">
              <a:extLst>
                <a:ext uri="{FF2B5EF4-FFF2-40B4-BE49-F238E27FC236}">
                  <a16:creationId xmlns:a16="http://schemas.microsoft.com/office/drawing/2014/main" id="{04DECE00-FA6C-9358-6596-19373603A502}"/>
                </a:ext>
              </a:extLst>
            </p:cNvPr>
            <p:cNvSpPr txBox="1"/>
            <p:nvPr/>
          </p:nvSpPr>
          <p:spPr>
            <a:xfrm>
              <a:off x="7190527" y="4164262"/>
              <a:ext cx="1152525" cy="584775"/>
            </a:xfrm>
            <a:prstGeom prst="rect">
              <a:avLst/>
            </a:prstGeom>
            <a:noFill/>
          </p:spPr>
          <p:txBody>
            <a:bodyPr wrap="square" rtlCol="0">
              <a:spAutoFit/>
            </a:bodyPr>
            <a:lstStyle/>
            <a:p>
              <a:r>
                <a:rPr lang="zh-TW" altLang="en-US" dirty="0"/>
                <a:t>自訂字串</a:t>
              </a:r>
              <a:endParaRPr lang="en-US" altLang="zh-TW" dirty="0"/>
            </a:p>
            <a:p>
              <a:pPr algn="ctr"/>
              <a:r>
                <a:rPr lang="en-US" altLang="zh-TW" sz="1400" dirty="0"/>
                <a:t>(</a:t>
              </a:r>
              <a:r>
                <a:rPr lang="zh-TW" altLang="en-US" sz="1400" dirty="0"/>
                <a:t>預設</a:t>
              </a:r>
              <a:r>
                <a:rPr lang="en-US" altLang="zh-TW" sz="1400" dirty="0"/>
                <a:t>“0”)</a:t>
              </a:r>
              <a:endParaRPr lang="zh-TW" altLang="en-US" sz="1400" dirty="0"/>
            </a:p>
          </p:txBody>
        </p:sp>
      </p:grpSp>
      <p:sp>
        <p:nvSpPr>
          <p:cNvPr id="31" name="文字方塊 30">
            <a:extLst>
              <a:ext uri="{FF2B5EF4-FFF2-40B4-BE49-F238E27FC236}">
                <a16:creationId xmlns:a16="http://schemas.microsoft.com/office/drawing/2014/main" id="{95C4EC7C-1407-1A72-0D23-4D7BBEB201D3}"/>
              </a:ext>
            </a:extLst>
          </p:cNvPr>
          <p:cNvSpPr txBox="1"/>
          <p:nvPr/>
        </p:nvSpPr>
        <p:spPr>
          <a:xfrm>
            <a:off x="6399400" y="3466258"/>
            <a:ext cx="5487800" cy="1323439"/>
          </a:xfrm>
          <a:prstGeom prst="rect">
            <a:avLst/>
          </a:prstGeom>
          <a:noFill/>
        </p:spPr>
        <p:txBody>
          <a:bodyPr wrap="square">
            <a:spAutoFit/>
          </a:bodyPr>
          <a:lstStyle/>
          <a:p>
            <a:r>
              <a:rPr lang="zh-TW" altLang="en-US" sz="1600" b="1" dirty="0"/>
              <a:t>建議綁定班級碼命名設定</a:t>
            </a:r>
            <a:r>
              <a:rPr lang="zh-TW" altLang="en-US" sz="1600" b="1" dirty="0">
                <a:sym typeface="Wingdings" panose="05000000000000000000" pitchFamily="2" charset="2"/>
              </a:rPr>
              <a:t>： </a:t>
            </a:r>
            <a:r>
              <a:rPr lang="en-US" altLang="zh-TW" sz="1600" b="1" dirty="0">
                <a:sym typeface="Wingdings" panose="05000000000000000000" pitchFamily="2" charset="2"/>
              </a:rPr>
              <a:t>(</a:t>
            </a:r>
            <a:r>
              <a:rPr lang="zh-TW" altLang="en-US" sz="1600" b="1" dirty="0">
                <a:sym typeface="Wingdings" panose="05000000000000000000" pitchFamily="2" charset="2"/>
              </a:rPr>
              <a:t>可以設定與綁定班級名稱相同</a:t>
            </a:r>
            <a:r>
              <a:rPr lang="en-US" altLang="zh-TW" sz="1600" b="1" dirty="0">
                <a:sym typeface="Wingdings" panose="05000000000000000000" pitchFamily="2" charset="2"/>
              </a:rPr>
              <a:t>)</a:t>
            </a:r>
            <a:endParaRPr lang="en-US" altLang="zh-TW" sz="1600" b="1" dirty="0"/>
          </a:p>
          <a:p>
            <a:r>
              <a:rPr lang="en-US" altLang="zh-TW" sz="1600" b="1" dirty="0"/>
              <a:t>1.</a:t>
            </a:r>
            <a:r>
              <a:rPr lang="zh-TW" altLang="en-US" sz="1600" b="1" dirty="0"/>
              <a:t>輸入代表選修班之英文字母</a:t>
            </a:r>
            <a:endParaRPr lang="en-US" altLang="zh-TW" sz="1600" b="1" dirty="0"/>
          </a:p>
          <a:p>
            <a:r>
              <a:rPr lang="en-US" altLang="zh-TW" sz="1600" b="1" dirty="0"/>
              <a:t>2.</a:t>
            </a:r>
            <a:r>
              <a:rPr lang="zh-TW" altLang="en-US" sz="1600" b="1" dirty="0"/>
              <a:t>選擇一般數字</a:t>
            </a:r>
            <a:r>
              <a:rPr lang="en-US" altLang="zh-TW" sz="1600" b="1" dirty="0"/>
              <a:t>(1.2.3..)</a:t>
            </a:r>
          </a:p>
          <a:p>
            <a:r>
              <a:rPr lang="en-US" altLang="zh-TW" sz="1600" b="1" dirty="0"/>
              <a:t>3.</a:t>
            </a:r>
            <a:r>
              <a:rPr lang="zh-TW" altLang="en-US" sz="1600" b="1" dirty="0"/>
              <a:t>班序格式選英文字母</a:t>
            </a:r>
            <a:r>
              <a:rPr lang="en-US" altLang="zh-TW" sz="1600" b="1" dirty="0"/>
              <a:t>(A,B,C..)</a:t>
            </a:r>
          </a:p>
          <a:p>
            <a:r>
              <a:rPr lang="en-US" altLang="zh-TW" sz="1600" b="1" dirty="0"/>
              <a:t>4.</a:t>
            </a:r>
            <a:r>
              <a:rPr lang="zh-TW" altLang="en-US" sz="1600" b="1" dirty="0"/>
              <a:t>計算基準依年級</a:t>
            </a:r>
            <a:endParaRPr lang="en-US" altLang="zh-TW" sz="1600" b="1" dirty="0"/>
          </a:p>
        </p:txBody>
      </p:sp>
      <p:grpSp>
        <p:nvGrpSpPr>
          <p:cNvPr id="42" name="群組 41">
            <a:extLst>
              <a:ext uri="{FF2B5EF4-FFF2-40B4-BE49-F238E27FC236}">
                <a16:creationId xmlns:a16="http://schemas.microsoft.com/office/drawing/2014/main" id="{34C0100C-ECBB-F6FF-D2C5-EDE43533D803}"/>
              </a:ext>
            </a:extLst>
          </p:cNvPr>
          <p:cNvGrpSpPr/>
          <p:nvPr/>
        </p:nvGrpSpPr>
        <p:grpSpPr>
          <a:xfrm>
            <a:off x="10112439" y="2513702"/>
            <a:ext cx="1152526" cy="900185"/>
            <a:chOff x="7190527" y="3784185"/>
            <a:chExt cx="1152526" cy="900185"/>
          </a:xfrm>
        </p:grpSpPr>
        <p:sp>
          <p:nvSpPr>
            <p:cNvPr id="43" name="矩形 42">
              <a:extLst>
                <a:ext uri="{FF2B5EF4-FFF2-40B4-BE49-F238E27FC236}">
                  <a16:creationId xmlns:a16="http://schemas.microsoft.com/office/drawing/2014/main" id="{42A3DD29-F8F3-F2DE-33DC-3BB313FBD2B7}"/>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4</a:t>
              </a:r>
              <a:endParaRPr lang="zh-TW" altLang="en-US" dirty="0">
                <a:solidFill>
                  <a:sysClr val="windowText" lastClr="000000"/>
                </a:solidFill>
                <a:latin typeface="Arial Black" panose="020B0A04020102020204" pitchFamily="34" charset="0"/>
              </a:endParaRPr>
            </a:p>
          </p:txBody>
        </p:sp>
        <p:sp>
          <p:nvSpPr>
            <p:cNvPr id="44" name="文字方塊 43">
              <a:extLst>
                <a:ext uri="{FF2B5EF4-FFF2-40B4-BE49-F238E27FC236}">
                  <a16:creationId xmlns:a16="http://schemas.microsoft.com/office/drawing/2014/main" id="{81DA7866-90D9-0011-416B-2503C7CBA998}"/>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開班序</a:t>
              </a:r>
            </a:p>
          </p:txBody>
        </p:sp>
      </p:grpSp>
      <p:sp>
        <p:nvSpPr>
          <p:cNvPr id="62" name="矩形 61">
            <a:extLst>
              <a:ext uri="{FF2B5EF4-FFF2-40B4-BE49-F238E27FC236}">
                <a16:creationId xmlns:a16="http://schemas.microsoft.com/office/drawing/2014/main" id="{3CA1CF30-5C83-C230-9C3C-52C2145A8556}"/>
              </a:ext>
            </a:extLst>
          </p:cNvPr>
          <p:cNvSpPr/>
          <p:nvPr/>
        </p:nvSpPr>
        <p:spPr>
          <a:xfrm>
            <a:off x="1986001" y="5481886"/>
            <a:ext cx="1193872" cy="1200316"/>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3" name="文字方塊 62">
            <a:extLst>
              <a:ext uri="{FF2B5EF4-FFF2-40B4-BE49-F238E27FC236}">
                <a16:creationId xmlns:a16="http://schemas.microsoft.com/office/drawing/2014/main" id="{C84054F6-9C48-182B-B3E5-A03491E1B353}"/>
              </a:ext>
            </a:extLst>
          </p:cNvPr>
          <p:cNvSpPr txBox="1"/>
          <p:nvPr/>
        </p:nvSpPr>
        <p:spPr>
          <a:xfrm>
            <a:off x="2027327" y="5523730"/>
            <a:ext cx="1111219" cy="1169551"/>
          </a:xfrm>
          <a:prstGeom prst="rect">
            <a:avLst/>
          </a:prstGeom>
          <a:noFill/>
        </p:spPr>
        <p:txBody>
          <a:bodyPr wrap="square">
            <a:spAutoFit/>
          </a:bodyPr>
          <a:lstStyle/>
          <a:p>
            <a:r>
              <a:rPr lang="zh-TW" altLang="en-US" sz="1400" b="1" dirty="0"/>
              <a:t>年級文字格式可選擇輸一般數字、國字數字或開班年</a:t>
            </a:r>
          </a:p>
        </p:txBody>
      </p:sp>
      <p:cxnSp>
        <p:nvCxnSpPr>
          <p:cNvPr id="64" name="接點: 肘形 63">
            <a:extLst>
              <a:ext uri="{FF2B5EF4-FFF2-40B4-BE49-F238E27FC236}">
                <a16:creationId xmlns:a16="http://schemas.microsoft.com/office/drawing/2014/main" id="{4C71604D-8D7F-60BA-F7E5-7E60CD47E9E3}"/>
              </a:ext>
            </a:extLst>
          </p:cNvPr>
          <p:cNvCxnSpPr>
            <a:cxnSpLocks/>
            <a:stCxn id="62" idx="0"/>
          </p:cNvCxnSpPr>
          <p:nvPr/>
        </p:nvCxnSpPr>
        <p:spPr>
          <a:xfrm rot="16200000" flipV="1">
            <a:off x="1760628" y="4659576"/>
            <a:ext cx="1337442" cy="307177"/>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矩形 66">
            <a:extLst>
              <a:ext uri="{FF2B5EF4-FFF2-40B4-BE49-F238E27FC236}">
                <a16:creationId xmlns:a16="http://schemas.microsoft.com/office/drawing/2014/main" id="{A4E97D72-EBC1-CED3-C5CA-C34FB1CA79F2}"/>
              </a:ext>
            </a:extLst>
          </p:cNvPr>
          <p:cNvSpPr/>
          <p:nvPr/>
        </p:nvSpPr>
        <p:spPr>
          <a:xfrm>
            <a:off x="4662413" y="5455357"/>
            <a:ext cx="1831283" cy="1237924"/>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8" name="文字方塊 67">
            <a:extLst>
              <a:ext uri="{FF2B5EF4-FFF2-40B4-BE49-F238E27FC236}">
                <a16:creationId xmlns:a16="http://schemas.microsoft.com/office/drawing/2014/main" id="{6AF50B37-AD9D-AEF0-7E3B-8B8D3F5F50F8}"/>
              </a:ext>
            </a:extLst>
          </p:cNvPr>
          <p:cNvSpPr txBox="1"/>
          <p:nvPr/>
        </p:nvSpPr>
        <p:spPr>
          <a:xfrm>
            <a:off x="4708881" y="5512651"/>
            <a:ext cx="1748630" cy="1169551"/>
          </a:xfrm>
          <a:prstGeom prst="rect">
            <a:avLst/>
          </a:prstGeom>
          <a:noFill/>
        </p:spPr>
        <p:txBody>
          <a:bodyPr wrap="square">
            <a:spAutoFit/>
          </a:bodyPr>
          <a:lstStyle/>
          <a:p>
            <a:r>
              <a:rPr lang="zh-TW" altLang="en-US" sz="1400" b="1" dirty="0"/>
              <a:t>班序產生基準可分為每科目開班數</a:t>
            </a:r>
            <a:r>
              <a:rPr lang="en-US" altLang="zh-TW" sz="1400" b="1" dirty="0"/>
              <a:t>(</a:t>
            </a:r>
            <a:r>
              <a:rPr lang="zh-TW" altLang="en-US" sz="1400" b="1" dirty="0"/>
              <a:t>本科目</a:t>
            </a:r>
            <a:r>
              <a:rPr lang="en-US" altLang="zh-TW" sz="1400" b="1" dirty="0"/>
              <a:t>)</a:t>
            </a:r>
            <a:r>
              <a:rPr lang="zh-TW" altLang="en-US" sz="1400" b="1" dirty="0"/>
              <a:t>、開班選擇之各年級</a:t>
            </a:r>
            <a:r>
              <a:rPr lang="en-US" altLang="zh-TW" sz="1400" b="1" dirty="0"/>
              <a:t>(</a:t>
            </a:r>
            <a:r>
              <a:rPr lang="zh-TW" altLang="en-US" sz="1400" b="1" dirty="0"/>
              <a:t>依年級</a:t>
            </a:r>
            <a:r>
              <a:rPr lang="en-US" altLang="zh-TW" sz="1400" b="1" dirty="0"/>
              <a:t>)</a:t>
            </a:r>
            <a:r>
              <a:rPr lang="zh-TW" altLang="en-US" sz="1400" b="1" dirty="0"/>
              <a:t>或選擇總班數</a:t>
            </a:r>
            <a:r>
              <a:rPr lang="en-US" altLang="zh-TW" sz="1400" b="1" dirty="0"/>
              <a:t>(</a:t>
            </a:r>
            <a:r>
              <a:rPr lang="zh-TW" altLang="en-US" sz="1400" b="1" dirty="0"/>
              <a:t>全選擇</a:t>
            </a:r>
            <a:r>
              <a:rPr lang="en-US" altLang="zh-TW" sz="1400" b="1" dirty="0"/>
              <a:t>)</a:t>
            </a:r>
            <a:endParaRPr lang="zh-TW" altLang="en-US" sz="1400" b="1" dirty="0"/>
          </a:p>
        </p:txBody>
      </p:sp>
      <p:cxnSp>
        <p:nvCxnSpPr>
          <p:cNvPr id="77" name="接點: 肘形 76">
            <a:extLst>
              <a:ext uri="{FF2B5EF4-FFF2-40B4-BE49-F238E27FC236}">
                <a16:creationId xmlns:a16="http://schemas.microsoft.com/office/drawing/2014/main" id="{14D43BA3-8D99-51C0-060E-4C2A9F947694}"/>
              </a:ext>
            </a:extLst>
          </p:cNvPr>
          <p:cNvCxnSpPr>
            <a:cxnSpLocks/>
            <a:stCxn id="55" idx="0"/>
            <a:endCxn id="39" idx="2"/>
          </p:cNvCxnSpPr>
          <p:nvPr/>
        </p:nvCxnSpPr>
        <p:spPr>
          <a:xfrm rot="5400000" flipH="1" flipV="1">
            <a:off x="3730157" y="4935698"/>
            <a:ext cx="678258" cy="438151"/>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接點: 肘形 84">
            <a:extLst>
              <a:ext uri="{FF2B5EF4-FFF2-40B4-BE49-F238E27FC236}">
                <a16:creationId xmlns:a16="http://schemas.microsoft.com/office/drawing/2014/main" id="{35E4D729-5487-68E0-2B1C-6B37251F1503}"/>
              </a:ext>
            </a:extLst>
          </p:cNvPr>
          <p:cNvCxnSpPr>
            <a:cxnSpLocks/>
            <a:stCxn id="67" idx="0"/>
            <a:endCxn id="46" idx="2"/>
          </p:cNvCxnSpPr>
          <p:nvPr/>
        </p:nvCxnSpPr>
        <p:spPr>
          <a:xfrm rot="16200000" flipV="1">
            <a:off x="4677829" y="4555131"/>
            <a:ext cx="1183225" cy="617228"/>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39" name="圖片 38">
            <a:extLst>
              <a:ext uri="{FF2B5EF4-FFF2-40B4-BE49-F238E27FC236}">
                <a16:creationId xmlns:a16="http://schemas.microsoft.com/office/drawing/2014/main" id="{85064F1B-F864-EA9B-3A99-BDEB20D38F5F}"/>
              </a:ext>
            </a:extLst>
          </p:cNvPr>
          <p:cNvPicPr>
            <a:picLocks noChangeAspect="1"/>
          </p:cNvPicPr>
          <p:nvPr/>
        </p:nvPicPr>
        <p:blipFill>
          <a:blip r:embed="rId3"/>
          <a:stretch>
            <a:fillRect/>
          </a:stretch>
        </p:blipFill>
        <p:spPr>
          <a:xfrm>
            <a:off x="3954940" y="3253326"/>
            <a:ext cx="666843" cy="1562318"/>
          </a:xfrm>
          <a:prstGeom prst="rect">
            <a:avLst/>
          </a:prstGeom>
        </p:spPr>
      </p:pic>
      <p:pic>
        <p:nvPicPr>
          <p:cNvPr id="46" name="圖片 45">
            <a:extLst>
              <a:ext uri="{FF2B5EF4-FFF2-40B4-BE49-F238E27FC236}">
                <a16:creationId xmlns:a16="http://schemas.microsoft.com/office/drawing/2014/main" id="{1649B4D7-51C1-5F28-04D3-EBF4C0223258}"/>
              </a:ext>
            </a:extLst>
          </p:cNvPr>
          <p:cNvPicPr>
            <a:picLocks noChangeAspect="1"/>
          </p:cNvPicPr>
          <p:nvPr/>
        </p:nvPicPr>
        <p:blipFill>
          <a:blip r:embed="rId4"/>
          <a:stretch>
            <a:fillRect/>
          </a:stretch>
        </p:blipFill>
        <p:spPr>
          <a:xfrm>
            <a:off x="4675037" y="3252815"/>
            <a:ext cx="571580" cy="1019317"/>
          </a:xfrm>
          <a:prstGeom prst="rect">
            <a:avLst/>
          </a:prstGeom>
        </p:spPr>
      </p:pic>
      <p:sp>
        <p:nvSpPr>
          <p:cNvPr id="54" name="矩形 53">
            <a:extLst>
              <a:ext uri="{FF2B5EF4-FFF2-40B4-BE49-F238E27FC236}">
                <a16:creationId xmlns:a16="http://schemas.microsoft.com/office/drawing/2014/main" id="{CC03659B-DDF8-9FFD-0A1D-086B01E2EBB8}"/>
              </a:ext>
            </a:extLst>
          </p:cNvPr>
          <p:cNvSpPr/>
          <p:nvPr/>
        </p:nvSpPr>
        <p:spPr>
          <a:xfrm>
            <a:off x="3287787" y="5481886"/>
            <a:ext cx="1193872" cy="1200316"/>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5" name="文字方塊 54">
            <a:extLst>
              <a:ext uri="{FF2B5EF4-FFF2-40B4-BE49-F238E27FC236}">
                <a16:creationId xmlns:a16="http://schemas.microsoft.com/office/drawing/2014/main" id="{D21DF410-6CC2-5CDC-D0A0-57799717F139}"/>
              </a:ext>
            </a:extLst>
          </p:cNvPr>
          <p:cNvSpPr txBox="1"/>
          <p:nvPr/>
        </p:nvSpPr>
        <p:spPr>
          <a:xfrm>
            <a:off x="3294601" y="5493902"/>
            <a:ext cx="1111219" cy="307777"/>
          </a:xfrm>
          <a:prstGeom prst="rect">
            <a:avLst/>
          </a:prstGeom>
          <a:noFill/>
        </p:spPr>
        <p:txBody>
          <a:bodyPr wrap="square">
            <a:spAutoFit/>
          </a:bodyPr>
          <a:lstStyle/>
          <a:p>
            <a:r>
              <a:rPr lang="zh-TW" altLang="en-US" sz="1400" b="1" dirty="0"/>
              <a:t>開班序格式</a:t>
            </a:r>
          </a:p>
        </p:txBody>
      </p:sp>
      <p:pic>
        <p:nvPicPr>
          <p:cNvPr id="19" name="圖片 18">
            <a:extLst>
              <a:ext uri="{FF2B5EF4-FFF2-40B4-BE49-F238E27FC236}">
                <a16:creationId xmlns:a16="http://schemas.microsoft.com/office/drawing/2014/main" id="{8F67594F-6FB6-D9C0-5D74-5890A31EAC73}"/>
              </a:ext>
            </a:extLst>
          </p:cNvPr>
          <p:cNvPicPr>
            <a:picLocks noChangeAspect="1"/>
          </p:cNvPicPr>
          <p:nvPr/>
        </p:nvPicPr>
        <p:blipFill>
          <a:blip r:embed="rId5"/>
          <a:stretch>
            <a:fillRect/>
          </a:stretch>
        </p:blipFill>
        <p:spPr>
          <a:xfrm>
            <a:off x="699121" y="2369323"/>
            <a:ext cx="5029902" cy="809738"/>
          </a:xfrm>
          <a:prstGeom prst="rect">
            <a:avLst/>
          </a:prstGeom>
        </p:spPr>
      </p:pic>
      <p:pic>
        <p:nvPicPr>
          <p:cNvPr id="21" name="圖片 20">
            <a:extLst>
              <a:ext uri="{FF2B5EF4-FFF2-40B4-BE49-F238E27FC236}">
                <a16:creationId xmlns:a16="http://schemas.microsoft.com/office/drawing/2014/main" id="{5A9D2D4F-D7C2-47D3-8509-5B1AD6A61B6A}"/>
              </a:ext>
            </a:extLst>
          </p:cNvPr>
          <p:cNvPicPr>
            <a:picLocks noChangeAspect="1"/>
          </p:cNvPicPr>
          <p:nvPr/>
        </p:nvPicPr>
        <p:blipFill>
          <a:blip r:embed="rId6"/>
          <a:stretch>
            <a:fillRect/>
          </a:stretch>
        </p:blipFill>
        <p:spPr>
          <a:xfrm>
            <a:off x="2010255" y="3290192"/>
            <a:ext cx="1533739" cy="1086002"/>
          </a:xfrm>
          <a:prstGeom prst="rect">
            <a:avLst/>
          </a:prstGeom>
        </p:spPr>
      </p:pic>
      <p:sp>
        <p:nvSpPr>
          <p:cNvPr id="22" name="矩形 21">
            <a:extLst>
              <a:ext uri="{FF2B5EF4-FFF2-40B4-BE49-F238E27FC236}">
                <a16:creationId xmlns:a16="http://schemas.microsoft.com/office/drawing/2014/main" id="{179E66A0-CEE8-675B-A5D8-D3E15683DB75}"/>
              </a:ext>
            </a:extLst>
          </p:cNvPr>
          <p:cNvSpPr/>
          <p:nvPr/>
        </p:nvSpPr>
        <p:spPr>
          <a:xfrm>
            <a:off x="801924" y="2759764"/>
            <a:ext cx="1184077" cy="4033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a:extLst>
              <a:ext uri="{FF2B5EF4-FFF2-40B4-BE49-F238E27FC236}">
                <a16:creationId xmlns:a16="http://schemas.microsoft.com/office/drawing/2014/main" id="{E856A02D-878C-9A6E-5BAA-A78C93197D1A}"/>
              </a:ext>
            </a:extLst>
          </p:cNvPr>
          <p:cNvSpPr txBox="1"/>
          <p:nvPr/>
        </p:nvSpPr>
        <p:spPr>
          <a:xfrm>
            <a:off x="6420227" y="4840898"/>
            <a:ext cx="3046494" cy="830997"/>
          </a:xfrm>
          <a:prstGeom prst="rect">
            <a:avLst/>
          </a:prstGeom>
          <a:noFill/>
        </p:spPr>
        <p:txBody>
          <a:bodyPr wrap="square">
            <a:spAutoFit/>
          </a:bodyPr>
          <a:lstStyle/>
          <a:p>
            <a:r>
              <a:rPr lang="zh-TW" altLang="en-US" sz="1600" b="1" u="sng" dirty="0"/>
              <a:t>課程名稱及綁定科目</a:t>
            </a:r>
            <a:r>
              <a:rPr lang="en-US" altLang="zh-TW" sz="1600" b="1" u="sng" dirty="0"/>
              <a:t>+</a:t>
            </a:r>
            <a:r>
              <a:rPr lang="zh-TW" altLang="en-US" sz="1600" b="1" u="sng" dirty="0"/>
              <a:t>綁定班碼在該學年度學期為唯一值，開課時如有重複時將無法開課</a:t>
            </a:r>
          </a:p>
        </p:txBody>
      </p:sp>
    </p:spTree>
    <p:extLst>
      <p:ext uri="{BB962C8B-B14F-4D97-AF65-F5344CB8AC3E}">
        <p14:creationId xmlns:p14="http://schemas.microsoft.com/office/powerpoint/2010/main" val="109882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a:extLst>
              <a:ext uri="{FF2B5EF4-FFF2-40B4-BE49-F238E27FC236}">
                <a16:creationId xmlns:a16="http://schemas.microsoft.com/office/drawing/2014/main" id="{AFC7AF0B-5C69-1A09-C179-324F260E5B2F}"/>
              </a:ext>
            </a:extLst>
          </p:cNvPr>
          <p:cNvPicPr>
            <a:picLocks noChangeAspect="1"/>
          </p:cNvPicPr>
          <p:nvPr/>
        </p:nvPicPr>
        <p:blipFill>
          <a:blip r:embed="rId2"/>
          <a:stretch>
            <a:fillRect/>
          </a:stretch>
        </p:blipFill>
        <p:spPr>
          <a:xfrm>
            <a:off x="3018335" y="2492841"/>
            <a:ext cx="8067675" cy="2152522"/>
          </a:xfrm>
          <a:prstGeom prst="rect">
            <a:avLst/>
          </a:prstGeom>
        </p:spPr>
      </p:pic>
      <p:pic>
        <p:nvPicPr>
          <p:cNvPr id="11" name="圖片 10">
            <a:extLst>
              <a:ext uri="{FF2B5EF4-FFF2-40B4-BE49-F238E27FC236}">
                <a16:creationId xmlns:a16="http://schemas.microsoft.com/office/drawing/2014/main" id="{82AB9AC3-FF0B-F510-3E74-A679F503B03A}"/>
              </a:ext>
            </a:extLst>
          </p:cNvPr>
          <p:cNvPicPr>
            <a:picLocks noChangeAspect="1"/>
          </p:cNvPicPr>
          <p:nvPr/>
        </p:nvPicPr>
        <p:blipFill>
          <a:blip r:embed="rId3"/>
          <a:stretch>
            <a:fillRect/>
          </a:stretch>
        </p:blipFill>
        <p:spPr>
          <a:xfrm>
            <a:off x="894564" y="2402041"/>
            <a:ext cx="1971950" cy="2305372"/>
          </a:xfrm>
          <a:prstGeom prst="rect">
            <a:avLst/>
          </a:prstGeom>
        </p:spPr>
      </p:pic>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跨班預開課程處理</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200664" y="6276583"/>
            <a:ext cx="490226" cy="277091"/>
          </a:xfrm>
        </p:spPr>
        <p:txBody>
          <a:bodyPr/>
          <a:lstStyle/>
          <a:p>
            <a:pPr algn="ctr"/>
            <a:fld id="{534AF3B0-7061-4301-92CD-197F97EF81A1}" type="slidenum">
              <a:rPr lang="zh-TW" altLang="en-US" sz="1600" b="1" smtClean="0"/>
              <a:pPr algn="ctr"/>
              <a:t>21</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200664" y="6170016"/>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305" y="6218115"/>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962801"/>
            <a:ext cx="8326748" cy="2006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跨班預開課程</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sp>
        <p:nvSpPr>
          <p:cNvPr id="22" name="矩形 21">
            <a:extLst>
              <a:ext uri="{FF2B5EF4-FFF2-40B4-BE49-F238E27FC236}">
                <a16:creationId xmlns:a16="http://schemas.microsoft.com/office/drawing/2014/main" id="{EC17906D-BBC4-381D-5777-7D8A9A692748}"/>
              </a:ext>
            </a:extLst>
          </p:cNvPr>
          <p:cNvSpPr/>
          <p:nvPr/>
        </p:nvSpPr>
        <p:spPr>
          <a:xfrm>
            <a:off x="1017856" y="3964553"/>
            <a:ext cx="1659681" cy="34167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E7CAF17E-A1FF-E8F9-318A-A41E8388ECD1}"/>
              </a:ext>
            </a:extLst>
          </p:cNvPr>
          <p:cNvSpPr/>
          <p:nvPr/>
        </p:nvSpPr>
        <p:spPr>
          <a:xfrm>
            <a:off x="2989806" y="2521207"/>
            <a:ext cx="8096204" cy="218620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14" name="圖片 13">
            <a:extLst>
              <a:ext uri="{FF2B5EF4-FFF2-40B4-BE49-F238E27FC236}">
                <a16:creationId xmlns:a16="http://schemas.microsoft.com/office/drawing/2014/main" id="{F10BC3B8-347B-68D4-E18F-D5F453BF42D1}"/>
              </a:ext>
            </a:extLst>
          </p:cNvPr>
          <p:cNvPicPr>
            <a:picLocks noChangeAspect="1"/>
          </p:cNvPicPr>
          <p:nvPr/>
        </p:nvPicPr>
        <p:blipFill>
          <a:blip r:embed="rId5"/>
          <a:stretch>
            <a:fillRect/>
          </a:stretch>
        </p:blipFill>
        <p:spPr>
          <a:xfrm>
            <a:off x="3258766" y="5337845"/>
            <a:ext cx="1352739" cy="428685"/>
          </a:xfrm>
          <a:prstGeom prst="rect">
            <a:avLst/>
          </a:prstGeom>
        </p:spPr>
      </p:pic>
      <p:sp>
        <p:nvSpPr>
          <p:cNvPr id="15" name="矩形 14">
            <a:extLst>
              <a:ext uri="{FF2B5EF4-FFF2-40B4-BE49-F238E27FC236}">
                <a16:creationId xmlns:a16="http://schemas.microsoft.com/office/drawing/2014/main" id="{FF3EEDC7-C5EE-A570-3DD6-5628D595BD97}"/>
              </a:ext>
            </a:extLst>
          </p:cNvPr>
          <p:cNvSpPr/>
          <p:nvPr/>
        </p:nvSpPr>
        <p:spPr>
          <a:xfrm>
            <a:off x="3239713" y="5318259"/>
            <a:ext cx="1389269" cy="4033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a:extLst>
              <a:ext uri="{FF2B5EF4-FFF2-40B4-BE49-F238E27FC236}">
                <a16:creationId xmlns:a16="http://schemas.microsoft.com/office/drawing/2014/main" id="{0F58B89A-683F-35E5-D752-46814D5DE8D8}"/>
              </a:ext>
            </a:extLst>
          </p:cNvPr>
          <p:cNvSpPr txBox="1"/>
          <p:nvPr/>
        </p:nvSpPr>
        <p:spPr>
          <a:xfrm>
            <a:off x="3188695" y="5829576"/>
            <a:ext cx="2021480" cy="584775"/>
          </a:xfrm>
          <a:prstGeom prst="rect">
            <a:avLst/>
          </a:prstGeom>
          <a:noFill/>
        </p:spPr>
        <p:txBody>
          <a:bodyPr wrap="square">
            <a:spAutoFit/>
          </a:bodyPr>
          <a:lstStyle/>
          <a:p>
            <a:r>
              <a:rPr lang="zh-TW" altLang="en-US" sz="1600" dirty="0"/>
              <a:t>點選可以進入多科目細部修改</a:t>
            </a:r>
          </a:p>
        </p:txBody>
      </p:sp>
      <p:sp>
        <p:nvSpPr>
          <p:cNvPr id="18" name="文字方塊 17">
            <a:extLst>
              <a:ext uri="{FF2B5EF4-FFF2-40B4-BE49-F238E27FC236}">
                <a16:creationId xmlns:a16="http://schemas.microsoft.com/office/drawing/2014/main" id="{2C50B299-14B5-F6CE-7163-67B8018C5916}"/>
              </a:ext>
            </a:extLst>
          </p:cNvPr>
          <p:cNvSpPr txBox="1"/>
          <p:nvPr/>
        </p:nvSpPr>
        <p:spPr>
          <a:xfrm>
            <a:off x="3089206" y="4733484"/>
            <a:ext cx="7996804" cy="338554"/>
          </a:xfrm>
          <a:prstGeom prst="rect">
            <a:avLst/>
          </a:prstGeom>
          <a:noFill/>
        </p:spPr>
        <p:txBody>
          <a:bodyPr wrap="square">
            <a:spAutoFit/>
          </a:bodyPr>
          <a:lstStyle/>
          <a:p>
            <a:r>
              <a:rPr lang="zh-TW" altLang="en-US" sz="1600" dirty="0"/>
              <a:t>可修改實開學分、課程名稱、綁定科目名稱、綁定班級名稱及綁定班級編號</a:t>
            </a:r>
          </a:p>
        </p:txBody>
      </p:sp>
    </p:spTree>
    <p:extLst>
      <p:ext uri="{BB962C8B-B14F-4D97-AF65-F5344CB8AC3E}">
        <p14:creationId xmlns:p14="http://schemas.microsoft.com/office/powerpoint/2010/main" val="3436216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49D3AC-0F84-3345-8C09-6B86197C2A63}"/>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跨班預開課之開課邏輯探討</a:t>
            </a:r>
          </a:p>
        </p:txBody>
      </p:sp>
      <p:sp>
        <p:nvSpPr>
          <p:cNvPr id="6" name="投影片編號版面配置區 5">
            <a:extLst>
              <a:ext uri="{FF2B5EF4-FFF2-40B4-BE49-F238E27FC236}">
                <a16:creationId xmlns:a16="http://schemas.microsoft.com/office/drawing/2014/main" id="{B3567391-7121-C6AA-8379-2E16AA66790A}"/>
              </a:ext>
            </a:extLst>
          </p:cNvPr>
          <p:cNvSpPr>
            <a:spLocks noGrp="1"/>
          </p:cNvSpPr>
          <p:nvPr>
            <p:ph type="sldNum" sz="quarter" idx="12"/>
          </p:nvPr>
        </p:nvSpPr>
        <p:spPr>
          <a:xfrm>
            <a:off x="11610808" y="6423887"/>
            <a:ext cx="490225" cy="277091"/>
          </a:xfrm>
        </p:spPr>
        <p:txBody>
          <a:bodyPr/>
          <a:lstStyle/>
          <a:p>
            <a:pPr algn="ctr"/>
            <a:fld id="{534AF3B0-7061-4301-92CD-197F97EF81A1}" type="slidenum">
              <a:rPr lang="zh-TW" altLang="en-US" sz="1600" b="1" smtClean="0"/>
              <a:pPr algn="ctr"/>
              <a:t>22</a:t>
            </a:fld>
            <a:endParaRPr lang="zh-TW" altLang="en-US" sz="1600" b="1" dirty="0"/>
          </a:p>
        </p:txBody>
      </p:sp>
      <p:sp>
        <p:nvSpPr>
          <p:cNvPr id="5" name="橢圓 4">
            <a:extLst>
              <a:ext uri="{FF2B5EF4-FFF2-40B4-BE49-F238E27FC236}">
                <a16:creationId xmlns:a16="http://schemas.microsoft.com/office/drawing/2014/main" id="{CF3F691F-326D-BBBC-DFC8-25D1355A7E69}"/>
              </a:ext>
            </a:extLst>
          </p:cNvPr>
          <p:cNvSpPr/>
          <p:nvPr/>
        </p:nvSpPr>
        <p:spPr>
          <a:xfrm>
            <a:off x="11610808" y="6317320"/>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Picture 2">
            <a:extLst>
              <a:ext uri="{FF2B5EF4-FFF2-40B4-BE49-F238E27FC236}">
                <a16:creationId xmlns:a16="http://schemas.microsoft.com/office/drawing/2014/main" id="{1283E2CB-AA1D-E0A6-DDB1-0C6F4148B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73" y="6317320"/>
            <a:ext cx="1809582" cy="5212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表格 8">
            <a:extLst>
              <a:ext uri="{FF2B5EF4-FFF2-40B4-BE49-F238E27FC236}">
                <a16:creationId xmlns:a16="http://schemas.microsoft.com/office/drawing/2014/main" id="{45D2B54D-5753-11B8-B0E1-1BAE1AA56EAA}"/>
              </a:ext>
            </a:extLst>
          </p:cNvPr>
          <p:cNvGraphicFramePr>
            <a:graphicFrameLocks noGrp="1"/>
          </p:cNvGraphicFramePr>
          <p:nvPr>
            <p:extLst>
              <p:ext uri="{D42A27DB-BD31-4B8C-83A1-F6EECF244321}">
                <p14:modId xmlns:p14="http://schemas.microsoft.com/office/powerpoint/2010/main" val="3156698855"/>
              </p:ext>
            </p:extLst>
          </p:nvPr>
        </p:nvGraphicFramePr>
        <p:xfrm>
          <a:off x="439473" y="1870047"/>
          <a:ext cx="11313054" cy="4125565"/>
        </p:xfrm>
        <a:graphic>
          <a:graphicData uri="http://schemas.openxmlformats.org/drawingml/2006/table">
            <a:tbl>
              <a:tblPr firstRow="1" bandRow="1">
                <a:tableStyleId>{5C22544A-7EE6-4342-B048-85BDC9FD1C3A}</a:tableStyleId>
              </a:tblPr>
              <a:tblGrid>
                <a:gridCol w="2469984">
                  <a:extLst>
                    <a:ext uri="{9D8B030D-6E8A-4147-A177-3AD203B41FA5}">
                      <a16:colId xmlns:a16="http://schemas.microsoft.com/office/drawing/2014/main" val="950154154"/>
                    </a:ext>
                  </a:extLst>
                </a:gridCol>
                <a:gridCol w="2014968">
                  <a:extLst>
                    <a:ext uri="{9D8B030D-6E8A-4147-A177-3AD203B41FA5}">
                      <a16:colId xmlns:a16="http://schemas.microsoft.com/office/drawing/2014/main" val="424978744"/>
                    </a:ext>
                  </a:extLst>
                </a:gridCol>
                <a:gridCol w="6828102">
                  <a:extLst>
                    <a:ext uri="{9D8B030D-6E8A-4147-A177-3AD203B41FA5}">
                      <a16:colId xmlns:a16="http://schemas.microsoft.com/office/drawing/2014/main" val="4235246222"/>
                    </a:ext>
                  </a:extLst>
                </a:gridCol>
              </a:tblGrid>
              <a:tr h="411724">
                <a:tc>
                  <a:txBody>
                    <a:bodyPr/>
                    <a:lstStyle/>
                    <a:p>
                      <a:r>
                        <a:rPr lang="zh-TW" altLang="en-US" sz="1800" dirty="0"/>
                        <a:t>課程計畫平台開課方式</a:t>
                      </a:r>
                      <a:endParaRPr lang="zh-TW" altLang="en-US" dirty="0"/>
                    </a:p>
                  </a:txBody>
                  <a:tcPr/>
                </a:tc>
                <a:tc>
                  <a:txBody>
                    <a:bodyPr/>
                    <a:lstStyle/>
                    <a:p>
                      <a:r>
                        <a:rPr lang="zh-TW" altLang="en-US" dirty="0"/>
                        <a:t>預開課對應功能</a:t>
                      </a:r>
                    </a:p>
                  </a:txBody>
                  <a:tcPr/>
                </a:tc>
                <a:tc>
                  <a:txBody>
                    <a:bodyPr/>
                    <a:lstStyle/>
                    <a:p>
                      <a:r>
                        <a:rPr lang="zh-TW" altLang="en-US" dirty="0"/>
                        <a:t>開課方式</a:t>
                      </a:r>
                    </a:p>
                  </a:txBody>
                  <a:tcPr/>
                </a:tc>
                <a:extLst>
                  <a:ext uri="{0D108BD9-81ED-4DB2-BD59-A6C34878D82A}">
                    <a16:rowId xmlns:a16="http://schemas.microsoft.com/office/drawing/2014/main" val="2535580157"/>
                  </a:ext>
                </a:extLst>
              </a:tr>
              <a:tr h="412649">
                <a:tc>
                  <a:txBody>
                    <a:bodyPr/>
                    <a:lstStyle/>
                    <a:p>
                      <a:r>
                        <a:rPr lang="zh-TW" altLang="en-US" sz="1800" dirty="0"/>
                        <a:t>原班級</a:t>
                      </a:r>
                      <a:endParaRPr lang="zh-TW" altLang="en-US" dirty="0"/>
                    </a:p>
                  </a:txBody>
                  <a:tcPr/>
                </a:tc>
                <a:tc>
                  <a:txBody>
                    <a:bodyPr/>
                    <a:lstStyle/>
                    <a:p>
                      <a:r>
                        <a:rPr lang="zh-TW" altLang="en-US" dirty="0"/>
                        <a:t>原班開課</a:t>
                      </a:r>
                    </a:p>
                  </a:txBody>
                  <a:tcPr/>
                </a:tc>
                <a:tc>
                  <a:txBody>
                    <a:bodyPr/>
                    <a:lstStyle/>
                    <a:p>
                      <a:r>
                        <a:rPr lang="zh-TW" altLang="en-US" dirty="0">
                          <a:solidFill>
                            <a:schemeClr val="tx1"/>
                          </a:solidFill>
                        </a:rPr>
                        <a:t>選擇開課課規</a:t>
                      </a:r>
                      <a:r>
                        <a:rPr lang="en-US" altLang="zh-TW" dirty="0">
                          <a:solidFill>
                            <a:schemeClr val="tx1"/>
                          </a:solidFill>
                        </a:rPr>
                        <a:t>&gt;</a:t>
                      </a:r>
                      <a:r>
                        <a:rPr lang="zh-TW" altLang="en-US" dirty="0">
                          <a:solidFill>
                            <a:schemeClr val="tx1"/>
                          </a:solidFill>
                        </a:rPr>
                        <a:t>設定課程名稱規則</a:t>
                      </a:r>
                      <a:r>
                        <a:rPr lang="en-US" altLang="zh-TW" dirty="0">
                          <a:solidFill>
                            <a:schemeClr val="tx1"/>
                          </a:solidFill>
                        </a:rPr>
                        <a:t>&gt;</a:t>
                      </a:r>
                      <a:r>
                        <a:rPr lang="zh-TW" altLang="en-US" dirty="0">
                          <a:solidFill>
                            <a:schemeClr val="tx1"/>
                          </a:solidFill>
                        </a:rPr>
                        <a:t>開課</a:t>
                      </a:r>
                    </a:p>
                  </a:txBody>
                  <a:tcPr/>
                </a:tc>
                <a:extLst>
                  <a:ext uri="{0D108BD9-81ED-4DB2-BD59-A6C34878D82A}">
                    <a16:rowId xmlns:a16="http://schemas.microsoft.com/office/drawing/2014/main" val="2823828185"/>
                  </a:ext>
                </a:extLst>
              </a:tr>
              <a:tr h="412649">
                <a:tc>
                  <a:txBody>
                    <a:bodyPr/>
                    <a:lstStyle/>
                    <a:p>
                      <a:r>
                        <a:rPr lang="zh-TW" altLang="en-US" sz="1800" dirty="0"/>
                        <a:t>跨班選修</a:t>
                      </a:r>
                      <a:r>
                        <a:rPr lang="en-US" altLang="zh-TW" sz="1800" dirty="0"/>
                        <a:t>(</a:t>
                      </a:r>
                      <a:r>
                        <a:rPr lang="zh-TW" altLang="en-US" sz="1800" dirty="0"/>
                        <a:t>班群開課</a:t>
                      </a:r>
                      <a:r>
                        <a:rPr lang="en-US" altLang="zh-TW" sz="1800" dirty="0"/>
                        <a:t>)</a:t>
                      </a:r>
                      <a:endParaRPr lang="zh-TW" altLang="en-US" dirty="0"/>
                    </a:p>
                  </a:txBody>
                  <a:tcPr/>
                </a:tc>
                <a:tc>
                  <a:txBody>
                    <a:bodyPr/>
                    <a:lstStyle/>
                    <a:p>
                      <a:r>
                        <a:rPr lang="zh-TW" altLang="en-US" dirty="0"/>
                        <a:t>跨班開課</a:t>
                      </a:r>
                    </a:p>
                  </a:txBody>
                  <a:tcPr/>
                </a:tc>
                <a:tc>
                  <a:txBody>
                    <a:bodyPr/>
                    <a:lstStyle/>
                    <a:p>
                      <a:r>
                        <a:rPr lang="zh-TW" altLang="en-US" dirty="0">
                          <a:solidFill>
                            <a:schemeClr val="tx1"/>
                          </a:solidFill>
                        </a:rPr>
                        <a:t>選擇開課課規</a:t>
                      </a:r>
                      <a:r>
                        <a:rPr lang="en-US" altLang="zh-TW" dirty="0">
                          <a:solidFill>
                            <a:schemeClr val="tx1"/>
                          </a:solidFill>
                        </a:rPr>
                        <a:t>&gt;</a:t>
                      </a:r>
                      <a:r>
                        <a:rPr lang="zh-TW" altLang="en-US" dirty="0">
                          <a:solidFill>
                            <a:schemeClr val="tx1"/>
                          </a:solidFill>
                        </a:rPr>
                        <a:t>選擇同一課規中課程</a:t>
                      </a:r>
                      <a:r>
                        <a:rPr lang="en-US" altLang="zh-TW" dirty="0">
                          <a:solidFill>
                            <a:schemeClr val="tx1"/>
                          </a:solidFill>
                        </a:rPr>
                        <a:t>&gt;</a:t>
                      </a:r>
                      <a:r>
                        <a:rPr lang="zh-TW" altLang="en-US" dirty="0">
                          <a:solidFill>
                            <a:schemeClr val="tx1"/>
                          </a:solidFill>
                        </a:rPr>
                        <a:t>設定命名原則</a:t>
                      </a:r>
                      <a:r>
                        <a:rPr lang="en-US" altLang="zh-TW" dirty="0">
                          <a:solidFill>
                            <a:schemeClr val="tx1"/>
                          </a:solidFill>
                        </a:rPr>
                        <a:t>&gt;</a:t>
                      </a:r>
                      <a:r>
                        <a:rPr lang="zh-TW" altLang="en-US" dirty="0">
                          <a:solidFill>
                            <a:schemeClr val="tx1"/>
                          </a:solidFill>
                        </a:rPr>
                        <a:t>開課</a:t>
                      </a:r>
                      <a:endParaRPr lang="zh-TW" altLang="en-US" dirty="0"/>
                    </a:p>
                  </a:txBody>
                  <a:tcPr/>
                </a:tc>
                <a:extLst>
                  <a:ext uri="{0D108BD9-81ED-4DB2-BD59-A6C34878D82A}">
                    <a16:rowId xmlns:a16="http://schemas.microsoft.com/office/drawing/2014/main" val="3438537192"/>
                  </a:ext>
                </a:extLst>
              </a:tr>
              <a:tr h="412649">
                <a:tc>
                  <a:txBody>
                    <a:bodyPr/>
                    <a:lstStyle/>
                    <a:p>
                      <a:r>
                        <a:rPr lang="zh-TW" altLang="en-US" sz="1800" dirty="0"/>
                        <a:t>綜高跨年級選修</a:t>
                      </a:r>
                      <a:endParaRPr lang="zh-TW" alt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dirty="0"/>
                        <a:t>跨班開課</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dirty="0">
                          <a:solidFill>
                            <a:schemeClr val="tx1"/>
                          </a:solidFill>
                        </a:rPr>
                        <a:t>選擇開課課規</a:t>
                      </a:r>
                      <a:r>
                        <a:rPr lang="en-US" altLang="zh-TW" dirty="0">
                          <a:solidFill>
                            <a:schemeClr val="tx1"/>
                          </a:solidFill>
                        </a:rPr>
                        <a:t>&gt;</a:t>
                      </a:r>
                      <a:r>
                        <a:rPr lang="zh-TW" altLang="en-US" dirty="0">
                          <a:solidFill>
                            <a:schemeClr val="tx1"/>
                          </a:solidFill>
                        </a:rPr>
                        <a:t>選擇同一課規中課程</a:t>
                      </a:r>
                      <a:r>
                        <a:rPr lang="en-US" altLang="zh-TW" dirty="0">
                          <a:solidFill>
                            <a:schemeClr val="tx1"/>
                          </a:solidFill>
                        </a:rPr>
                        <a:t>&gt;</a:t>
                      </a:r>
                      <a:r>
                        <a:rPr lang="zh-TW" altLang="en-US" dirty="0">
                          <a:solidFill>
                            <a:schemeClr val="tx1"/>
                          </a:solidFill>
                        </a:rPr>
                        <a:t>設定命名原則</a:t>
                      </a:r>
                      <a:r>
                        <a:rPr lang="en-US" altLang="zh-TW" dirty="0">
                          <a:solidFill>
                            <a:schemeClr val="tx1"/>
                          </a:solidFill>
                        </a:rPr>
                        <a:t>&gt;</a:t>
                      </a:r>
                      <a:r>
                        <a:rPr lang="zh-TW" altLang="en-US" dirty="0">
                          <a:solidFill>
                            <a:schemeClr val="tx1"/>
                          </a:solidFill>
                        </a:rPr>
                        <a:t>開課</a:t>
                      </a:r>
                      <a:endParaRPr lang="zh-TW" altLang="en-US" dirty="0"/>
                    </a:p>
                  </a:txBody>
                  <a:tcPr/>
                </a:tc>
                <a:extLst>
                  <a:ext uri="{0D108BD9-81ED-4DB2-BD59-A6C34878D82A}">
                    <a16:rowId xmlns:a16="http://schemas.microsoft.com/office/drawing/2014/main" val="1485989870"/>
                  </a:ext>
                </a:extLst>
              </a:tr>
              <a:tr h="412649">
                <a:tc>
                  <a:txBody>
                    <a:bodyPr/>
                    <a:lstStyle/>
                    <a:p>
                      <a:r>
                        <a:rPr lang="zh-TW" altLang="en-US" sz="1800" dirty="0"/>
                        <a:t>同科單班選修</a:t>
                      </a:r>
                      <a:endParaRPr lang="zh-TW" alt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dirty="0"/>
                        <a:t>跨班開課</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dirty="0">
                          <a:solidFill>
                            <a:schemeClr val="tx1"/>
                          </a:solidFill>
                        </a:rPr>
                        <a:t>選擇開課課規</a:t>
                      </a:r>
                      <a:r>
                        <a:rPr lang="en-US" altLang="zh-TW" dirty="0">
                          <a:solidFill>
                            <a:schemeClr val="tx1"/>
                          </a:solidFill>
                        </a:rPr>
                        <a:t>&gt;</a:t>
                      </a:r>
                      <a:r>
                        <a:rPr lang="zh-TW" altLang="en-US" dirty="0">
                          <a:solidFill>
                            <a:schemeClr val="tx1"/>
                          </a:solidFill>
                        </a:rPr>
                        <a:t>選擇同一課規中課程</a:t>
                      </a:r>
                      <a:r>
                        <a:rPr lang="en-US" altLang="zh-TW" dirty="0">
                          <a:solidFill>
                            <a:schemeClr val="tx1"/>
                          </a:solidFill>
                        </a:rPr>
                        <a:t>&gt;</a:t>
                      </a:r>
                      <a:r>
                        <a:rPr lang="zh-TW" altLang="en-US" dirty="0">
                          <a:solidFill>
                            <a:schemeClr val="tx1"/>
                          </a:solidFill>
                        </a:rPr>
                        <a:t>設定命名原則</a:t>
                      </a:r>
                      <a:r>
                        <a:rPr lang="en-US" altLang="zh-TW" dirty="0">
                          <a:solidFill>
                            <a:schemeClr val="tx1"/>
                          </a:solidFill>
                        </a:rPr>
                        <a:t>&gt;</a:t>
                      </a:r>
                      <a:r>
                        <a:rPr lang="zh-TW" altLang="en-US" dirty="0">
                          <a:solidFill>
                            <a:schemeClr val="tx1"/>
                          </a:solidFill>
                        </a:rPr>
                        <a:t>開課</a:t>
                      </a:r>
                      <a:endParaRPr lang="zh-TW" altLang="en-US" dirty="0"/>
                    </a:p>
                  </a:txBody>
                  <a:tcPr/>
                </a:tc>
                <a:extLst>
                  <a:ext uri="{0D108BD9-81ED-4DB2-BD59-A6C34878D82A}">
                    <a16:rowId xmlns:a16="http://schemas.microsoft.com/office/drawing/2014/main" val="1502330402"/>
                  </a:ext>
                </a:extLst>
              </a:tr>
              <a:tr h="412649">
                <a:tc>
                  <a:txBody>
                    <a:bodyPr/>
                    <a:lstStyle/>
                    <a:p>
                      <a:r>
                        <a:rPr lang="zh-TW" altLang="en-US" sz="1800" dirty="0"/>
                        <a:t>同科跨班選修</a:t>
                      </a:r>
                      <a:endParaRPr lang="zh-TW" alt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dirty="0"/>
                        <a:t>跨班開課</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dirty="0">
                          <a:solidFill>
                            <a:schemeClr val="tx1"/>
                          </a:solidFill>
                        </a:rPr>
                        <a:t>選擇開課課規</a:t>
                      </a:r>
                      <a:r>
                        <a:rPr lang="en-US" altLang="zh-TW" dirty="0">
                          <a:solidFill>
                            <a:schemeClr val="tx1"/>
                          </a:solidFill>
                        </a:rPr>
                        <a:t>&gt;</a:t>
                      </a:r>
                      <a:r>
                        <a:rPr lang="zh-TW" altLang="en-US" dirty="0">
                          <a:solidFill>
                            <a:schemeClr val="tx1"/>
                          </a:solidFill>
                        </a:rPr>
                        <a:t>選擇同一課規中課程</a:t>
                      </a:r>
                      <a:r>
                        <a:rPr lang="en-US" altLang="zh-TW" dirty="0">
                          <a:solidFill>
                            <a:schemeClr val="tx1"/>
                          </a:solidFill>
                        </a:rPr>
                        <a:t>&gt;</a:t>
                      </a:r>
                      <a:r>
                        <a:rPr lang="zh-TW" altLang="en-US" dirty="0">
                          <a:solidFill>
                            <a:schemeClr val="tx1"/>
                          </a:solidFill>
                        </a:rPr>
                        <a:t>設定命名原則</a:t>
                      </a:r>
                      <a:r>
                        <a:rPr lang="en-US" altLang="zh-TW" dirty="0">
                          <a:solidFill>
                            <a:schemeClr val="tx1"/>
                          </a:solidFill>
                        </a:rPr>
                        <a:t>&gt;</a:t>
                      </a:r>
                      <a:r>
                        <a:rPr lang="zh-TW" altLang="en-US" dirty="0">
                          <a:solidFill>
                            <a:schemeClr val="tx1"/>
                          </a:solidFill>
                        </a:rPr>
                        <a:t>開課</a:t>
                      </a:r>
                      <a:endParaRPr lang="zh-TW" altLang="en-US" dirty="0"/>
                    </a:p>
                  </a:txBody>
                  <a:tcPr/>
                </a:tc>
                <a:extLst>
                  <a:ext uri="{0D108BD9-81ED-4DB2-BD59-A6C34878D82A}">
                    <a16:rowId xmlns:a16="http://schemas.microsoft.com/office/drawing/2014/main" val="4156567319"/>
                  </a:ext>
                </a:extLst>
              </a:tr>
              <a:tr h="412649">
                <a:tc>
                  <a:txBody>
                    <a:bodyPr/>
                    <a:lstStyle/>
                    <a:p>
                      <a:r>
                        <a:rPr lang="zh-TW" altLang="en-US" sz="1800" dirty="0"/>
                        <a:t>同群跨科選修</a:t>
                      </a:r>
                      <a:endParaRPr lang="zh-TW" alt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dirty="0"/>
                        <a:t>跨班開課</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dirty="0">
                          <a:solidFill>
                            <a:schemeClr val="tx1"/>
                          </a:solidFill>
                        </a:rPr>
                        <a:t>選擇開課課規</a:t>
                      </a:r>
                      <a:r>
                        <a:rPr lang="en-US" altLang="zh-TW" dirty="0">
                          <a:solidFill>
                            <a:schemeClr val="tx1"/>
                          </a:solidFill>
                        </a:rPr>
                        <a:t>&gt;</a:t>
                      </a:r>
                      <a:r>
                        <a:rPr lang="zh-TW" altLang="en-US" dirty="0">
                          <a:solidFill>
                            <a:schemeClr val="tx1"/>
                          </a:solidFill>
                        </a:rPr>
                        <a:t>選擇不同課規中課程</a:t>
                      </a:r>
                      <a:r>
                        <a:rPr lang="en-US" altLang="zh-TW" dirty="0">
                          <a:solidFill>
                            <a:schemeClr val="tx1"/>
                          </a:solidFill>
                        </a:rPr>
                        <a:t>&gt;</a:t>
                      </a:r>
                      <a:r>
                        <a:rPr lang="zh-TW" altLang="en-US" dirty="0">
                          <a:solidFill>
                            <a:schemeClr val="tx1"/>
                          </a:solidFill>
                        </a:rPr>
                        <a:t>設定命名原則</a:t>
                      </a:r>
                      <a:r>
                        <a:rPr lang="en-US" altLang="zh-TW" dirty="0">
                          <a:solidFill>
                            <a:schemeClr val="tx1"/>
                          </a:solidFill>
                        </a:rPr>
                        <a:t>&gt;</a:t>
                      </a:r>
                      <a:r>
                        <a:rPr lang="zh-TW" altLang="en-US" dirty="0">
                          <a:solidFill>
                            <a:schemeClr val="tx1"/>
                          </a:solidFill>
                        </a:rPr>
                        <a:t>開課</a:t>
                      </a:r>
                      <a:endParaRPr lang="zh-TW" altLang="en-US" dirty="0"/>
                    </a:p>
                  </a:txBody>
                  <a:tcPr/>
                </a:tc>
                <a:extLst>
                  <a:ext uri="{0D108BD9-81ED-4DB2-BD59-A6C34878D82A}">
                    <a16:rowId xmlns:a16="http://schemas.microsoft.com/office/drawing/2014/main" val="1679604591"/>
                  </a:ext>
                </a:extLst>
              </a:tr>
              <a:tr h="4126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sz="1800" dirty="0"/>
                        <a:t>跨學程 </a:t>
                      </a:r>
                      <a:r>
                        <a:rPr lang="en-US" altLang="zh-TW" sz="1800" dirty="0"/>
                        <a:t>(</a:t>
                      </a:r>
                      <a:r>
                        <a:rPr lang="zh-TW" altLang="en-US" sz="1800" dirty="0"/>
                        <a:t>綜高適用</a:t>
                      </a:r>
                      <a:r>
                        <a:rPr lang="en-US" altLang="zh-TW" sz="1800" dirty="0"/>
                        <a:t>)</a:t>
                      </a:r>
                      <a:endParaRPr lang="zh-TW" alt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dirty="0"/>
                        <a:t>跨班開課</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dirty="0">
                          <a:solidFill>
                            <a:schemeClr val="tx1"/>
                          </a:solidFill>
                        </a:rPr>
                        <a:t>選擇開課課規</a:t>
                      </a:r>
                      <a:r>
                        <a:rPr lang="en-US" altLang="zh-TW" dirty="0">
                          <a:solidFill>
                            <a:schemeClr val="tx1"/>
                          </a:solidFill>
                        </a:rPr>
                        <a:t>&gt;</a:t>
                      </a:r>
                      <a:r>
                        <a:rPr lang="zh-TW" altLang="en-US" dirty="0">
                          <a:solidFill>
                            <a:schemeClr val="tx1"/>
                          </a:solidFill>
                        </a:rPr>
                        <a:t>選擇不同課規中課程</a:t>
                      </a:r>
                      <a:r>
                        <a:rPr lang="en-US" altLang="zh-TW" dirty="0">
                          <a:solidFill>
                            <a:schemeClr val="tx1"/>
                          </a:solidFill>
                        </a:rPr>
                        <a:t>&gt;</a:t>
                      </a:r>
                      <a:r>
                        <a:rPr lang="zh-TW" altLang="en-US" dirty="0">
                          <a:solidFill>
                            <a:schemeClr val="tx1"/>
                          </a:solidFill>
                        </a:rPr>
                        <a:t>設定命名原則</a:t>
                      </a:r>
                      <a:r>
                        <a:rPr lang="en-US" altLang="zh-TW" dirty="0">
                          <a:solidFill>
                            <a:schemeClr val="tx1"/>
                          </a:solidFill>
                        </a:rPr>
                        <a:t>&gt;</a:t>
                      </a:r>
                      <a:r>
                        <a:rPr lang="zh-TW" altLang="en-US" dirty="0">
                          <a:solidFill>
                            <a:schemeClr val="tx1"/>
                          </a:solidFill>
                        </a:rPr>
                        <a:t>開課</a:t>
                      </a:r>
                      <a:endParaRPr lang="zh-TW" altLang="en-US" dirty="0"/>
                    </a:p>
                  </a:txBody>
                  <a:tcPr/>
                </a:tc>
                <a:extLst>
                  <a:ext uri="{0D108BD9-81ED-4DB2-BD59-A6C34878D82A}">
                    <a16:rowId xmlns:a16="http://schemas.microsoft.com/office/drawing/2014/main" val="2992837809"/>
                  </a:ext>
                </a:extLst>
              </a:tr>
              <a:tr h="412649">
                <a:tc>
                  <a:txBody>
                    <a:bodyPr/>
                    <a:lstStyle/>
                    <a:p>
                      <a:r>
                        <a:rPr lang="zh-TW" altLang="en-US" sz="1800" dirty="0"/>
                        <a:t>同校跨群選修</a:t>
                      </a:r>
                      <a:endParaRPr lang="zh-TW" alt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dirty="0"/>
                        <a:t>跨班開課</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dirty="0">
                          <a:solidFill>
                            <a:schemeClr val="tx1"/>
                          </a:solidFill>
                        </a:rPr>
                        <a:t>選擇開課課規</a:t>
                      </a:r>
                      <a:r>
                        <a:rPr lang="en-US" altLang="zh-TW" dirty="0">
                          <a:solidFill>
                            <a:schemeClr val="tx1"/>
                          </a:solidFill>
                        </a:rPr>
                        <a:t>&gt;</a:t>
                      </a:r>
                      <a:r>
                        <a:rPr lang="zh-TW" altLang="en-US" dirty="0">
                          <a:solidFill>
                            <a:schemeClr val="tx1"/>
                          </a:solidFill>
                        </a:rPr>
                        <a:t>選擇不同課規中課程</a:t>
                      </a:r>
                      <a:r>
                        <a:rPr lang="en-US" altLang="zh-TW" dirty="0">
                          <a:solidFill>
                            <a:schemeClr val="tx1"/>
                          </a:solidFill>
                        </a:rPr>
                        <a:t>&gt;</a:t>
                      </a:r>
                      <a:r>
                        <a:rPr lang="zh-TW" altLang="en-US" dirty="0">
                          <a:solidFill>
                            <a:schemeClr val="tx1"/>
                          </a:solidFill>
                        </a:rPr>
                        <a:t>設定命名原則</a:t>
                      </a:r>
                      <a:r>
                        <a:rPr lang="en-US" altLang="zh-TW" dirty="0">
                          <a:solidFill>
                            <a:schemeClr val="tx1"/>
                          </a:solidFill>
                        </a:rPr>
                        <a:t>&gt;</a:t>
                      </a:r>
                      <a:r>
                        <a:rPr lang="zh-TW" altLang="en-US" dirty="0">
                          <a:solidFill>
                            <a:schemeClr val="tx1"/>
                          </a:solidFill>
                        </a:rPr>
                        <a:t>開課</a:t>
                      </a:r>
                      <a:endParaRPr lang="zh-TW" altLang="en-US" dirty="0"/>
                    </a:p>
                  </a:txBody>
                  <a:tcPr/>
                </a:tc>
                <a:extLst>
                  <a:ext uri="{0D108BD9-81ED-4DB2-BD59-A6C34878D82A}">
                    <a16:rowId xmlns:a16="http://schemas.microsoft.com/office/drawing/2014/main" val="1263219834"/>
                  </a:ext>
                </a:extLst>
              </a:tr>
              <a:tr h="412649">
                <a:tc>
                  <a:txBody>
                    <a:bodyPr/>
                    <a:lstStyle/>
                    <a:p>
                      <a:r>
                        <a:rPr lang="zh-TW" altLang="en-US" sz="1800" dirty="0"/>
                        <a:t>跨校選修原班級</a:t>
                      </a:r>
                      <a:endParaRPr lang="zh-TW" altLang="en-US" dirty="0"/>
                    </a:p>
                  </a:txBody>
                  <a:tcPr/>
                </a:tc>
                <a:tc>
                  <a:txBody>
                    <a:bodyPr/>
                    <a:lstStyle/>
                    <a:p>
                      <a:r>
                        <a:rPr lang="en-US" altLang="zh-TW" dirty="0"/>
                        <a:t>-</a:t>
                      </a:r>
                      <a:endParaRPr lang="zh-TW" altLang="en-US" dirty="0"/>
                    </a:p>
                  </a:txBody>
                  <a:tcPr/>
                </a:tc>
                <a:tc>
                  <a:txBody>
                    <a:bodyPr/>
                    <a:lstStyle/>
                    <a:p>
                      <a:endParaRPr lang="zh-TW" altLang="en-US" dirty="0"/>
                    </a:p>
                  </a:txBody>
                  <a:tcPr/>
                </a:tc>
                <a:extLst>
                  <a:ext uri="{0D108BD9-81ED-4DB2-BD59-A6C34878D82A}">
                    <a16:rowId xmlns:a16="http://schemas.microsoft.com/office/drawing/2014/main" val="2767268281"/>
                  </a:ext>
                </a:extLst>
              </a:tr>
            </a:tbl>
          </a:graphicData>
        </a:graphic>
      </p:graphicFrame>
    </p:spTree>
    <p:extLst>
      <p:ext uri="{BB962C8B-B14F-4D97-AF65-F5344CB8AC3E}">
        <p14:creationId xmlns:p14="http://schemas.microsoft.com/office/powerpoint/2010/main" val="2625520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49D3AC-0F84-3345-8C09-6B86197C2A63}"/>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跨班預開課範例一</a:t>
            </a:r>
          </a:p>
        </p:txBody>
      </p:sp>
      <p:sp>
        <p:nvSpPr>
          <p:cNvPr id="6" name="投影片編號版面配置區 5">
            <a:extLst>
              <a:ext uri="{FF2B5EF4-FFF2-40B4-BE49-F238E27FC236}">
                <a16:creationId xmlns:a16="http://schemas.microsoft.com/office/drawing/2014/main" id="{B3567391-7121-C6AA-8379-2E16AA66790A}"/>
              </a:ext>
            </a:extLst>
          </p:cNvPr>
          <p:cNvSpPr>
            <a:spLocks noGrp="1"/>
          </p:cNvSpPr>
          <p:nvPr>
            <p:ph type="sldNum" sz="quarter" idx="12"/>
          </p:nvPr>
        </p:nvSpPr>
        <p:spPr>
          <a:xfrm>
            <a:off x="11610808" y="6423887"/>
            <a:ext cx="490225" cy="277091"/>
          </a:xfrm>
        </p:spPr>
        <p:txBody>
          <a:bodyPr/>
          <a:lstStyle/>
          <a:p>
            <a:pPr algn="ctr"/>
            <a:fld id="{534AF3B0-7061-4301-92CD-197F97EF81A1}" type="slidenum">
              <a:rPr lang="zh-TW" altLang="en-US" sz="1600" b="1" smtClean="0"/>
              <a:pPr algn="ctr"/>
              <a:t>23</a:t>
            </a:fld>
            <a:endParaRPr lang="zh-TW" altLang="en-US" sz="1600" b="1" dirty="0"/>
          </a:p>
        </p:txBody>
      </p:sp>
      <p:sp>
        <p:nvSpPr>
          <p:cNvPr id="5" name="橢圓 4">
            <a:extLst>
              <a:ext uri="{FF2B5EF4-FFF2-40B4-BE49-F238E27FC236}">
                <a16:creationId xmlns:a16="http://schemas.microsoft.com/office/drawing/2014/main" id="{CF3F691F-326D-BBBC-DFC8-25D1355A7E69}"/>
              </a:ext>
            </a:extLst>
          </p:cNvPr>
          <p:cNvSpPr/>
          <p:nvPr/>
        </p:nvSpPr>
        <p:spPr>
          <a:xfrm>
            <a:off x="11610808" y="6317320"/>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Picture 2">
            <a:extLst>
              <a:ext uri="{FF2B5EF4-FFF2-40B4-BE49-F238E27FC236}">
                <a16:creationId xmlns:a16="http://schemas.microsoft.com/office/drawing/2014/main" id="{1283E2CB-AA1D-E0A6-DDB1-0C6F4148B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73" y="6317320"/>
            <a:ext cx="1809582" cy="521218"/>
          </a:xfrm>
          <a:prstGeom prst="rect">
            <a:avLst/>
          </a:prstGeom>
          <a:noFill/>
          <a:extLst>
            <a:ext uri="{909E8E84-426E-40DD-AFC4-6F175D3DCCD1}">
              <a14:hiddenFill xmlns:a14="http://schemas.microsoft.com/office/drawing/2010/main">
                <a:solidFill>
                  <a:srgbClr val="FFFFFF"/>
                </a:solidFill>
              </a14:hiddenFill>
            </a:ext>
          </a:extLst>
        </p:spPr>
      </p:pic>
      <p:sp>
        <p:nvSpPr>
          <p:cNvPr id="4" name="內容版面配置區 2">
            <a:extLst>
              <a:ext uri="{FF2B5EF4-FFF2-40B4-BE49-F238E27FC236}">
                <a16:creationId xmlns:a16="http://schemas.microsoft.com/office/drawing/2014/main" id="{7FA80124-F29D-EA6E-6B82-86CE4575E55A}"/>
              </a:ext>
            </a:extLst>
          </p:cNvPr>
          <p:cNvSpPr>
            <a:spLocks noGrp="1"/>
          </p:cNvSpPr>
          <p:nvPr>
            <p:ph idx="1"/>
          </p:nvPr>
        </p:nvSpPr>
        <p:spPr>
          <a:xfrm>
            <a:off x="439473" y="2104661"/>
            <a:ext cx="4189677" cy="3934189"/>
          </a:xfrm>
        </p:spPr>
        <p:txBody>
          <a:bodyPr anchor="t">
            <a:normAutofit/>
          </a:bodyPr>
          <a:lstStyle/>
          <a:p>
            <a:r>
              <a:rPr lang="zh-TW" altLang="en-US" sz="2400" dirty="0">
                <a:solidFill>
                  <a:srgbClr val="202124"/>
                </a:solidFill>
                <a:latin typeface="Roboto" panose="02000000000000000000" pitchFamily="2" charset="0"/>
              </a:rPr>
              <a:t>同一課規中之跨班課程</a:t>
            </a:r>
            <a:endParaRPr lang="en-US" altLang="zh-TW" sz="2400" dirty="0">
              <a:solidFill>
                <a:srgbClr val="202124"/>
              </a:solidFill>
              <a:latin typeface="Roboto" panose="02000000000000000000" pitchFamily="2" charset="0"/>
            </a:endParaRPr>
          </a:p>
          <a:p>
            <a:r>
              <a:rPr lang="zh-TW" altLang="en-US" sz="2400" dirty="0">
                <a:solidFill>
                  <a:srgbClr val="202124"/>
                </a:solidFill>
                <a:latin typeface="Roboto" panose="02000000000000000000" pitchFamily="2" charset="0"/>
              </a:rPr>
              <a:t>適用範圍：</a:t>
            </a:r>
            <a:r>
              <a:rPr lang="zh-TW" altLang="en-US" sz="2400" dirty="0"/>
              <a:t>跨班選修</a:t>
            </a:r>
            <a:r>
              <a:rPr lang="en-US" altLang="zh-TW" sz="2400" dirty="0"/>
              <a:t>(</a:t>
            </a:r>
            <a:r>
              <a:rPr lang="zh-TW" altLang="en-US" sz="2400" dirty="0"/>
              <a:t>班群開課</a:t>
            </a:r>
            <a:r>
              <a:rPr lang="en-US" altLang="zh-TW" sz="2400" dirty="0"/>
              <a:t>)</a:t>
            </a:r>
            <a:r>
              <a:rPr lang="zh-TW" altLang="en-US" sz="2400" dirty="0"/>
              <a:t>、綜高跨年級選修、同科單班選修、同科跨班選修</a:t>
            </a:r>
            <a:endParaRPr lang="en-US" altLang="zh-TW" sz="2400" dirty="0"/>
          </a:p>
          <a:p>
            <a:r>
              <a:rPr lang="zh-TW" altLang="en-US" sz="2400" dirty="0"/>
              <a:t>同科單班選修、同科跨班選修其差異在於選修學生來源</a:t>
            </a:r>
            <a:r>
              <a:rPr lang="en-US" altLang="zh-TW" sz="2400" dirty="0"/>
              <a:t>(</a:t>
            </a:r>
            <a:r>
              <a:rPr lang="zh-TW" altLang="en-US" sz="2400" dirty="0"/>
              <a:t>同科單班為同一班學生、同科跨班為不同班學生</a:t>
            </a:r>
          </a:p>
        </p:txBody>
      </p:sp>
      <p:pic>
        <p:nvPicPr>
          <p:cNvPr id="11" name="圖片 10">
            <a:extLst>
              <a:ext uri="{FF2B5EF4-FFF2-40B4-BE49-F238E27FC236}">
                <a16:creationId xmlns:a16="http://schemas.microsoft.com/office/drawing/2014/main" id="{21E9EB8A-9274-EFDC-F554-1E6CBBEB3B05}"/>
              </a:ext>
            </a:extLst>
          </p:cNvPr>
          <p:cNvPicPr>
            <a:picLocks noChangeAspect="1"/>
          </p:cNvPicPr>
          <p:nvPr/>
        </p:nvPicPr>
        <p:blipFill>
          <a:blip r:embed="rId3"/>
          <a:stretch>
            <a:fillRect/>
          </a:stretch>
        </p:blipFill>
        <p:spPr>
          <a:xfrm>
            <a:off x="4886325" y="2049543"/>
            <a:ext cx="5137588" cy="3934189"/>
          </a:xfrm>
          <a:prstGeom prst="rect">
            <a:avLst/>
          </a:prstGeom>
        </p:spPr>
      </p:pic>
      <p:sp>
        <p:nvSpPr>
          <p:cNvPr id="14" name="文字方塊 13">
            <a:extLst>
              <a:ext uri="{FF2B5EF4-FFF2-40B4-BE49-F238E27FC236}">
                <a16:creationId xmlns:a16="http://schemas.microsoft.com/office/drawing/2014/main" id="{69BC5EF1-8C79-2C0E-21C4-B96F341966B7}"/>
              </a:ext>
            </a:extLst>
          </p:cNvPr>
          <p:cNvSpPr txBox="1"/>
          <p:nvPr/>
        </p:nvSpPr>
        <p:spPr>
          <a:xfrm>
            <a:off x="4803706" y="6148042"/>
            <a:ext cx="5220207" cy="338554"/>
          </a:xfrm>
          <a:prstGeom prst="rect">
            <a:avLst/>
          </a:prstGeom>
          <a:noFill/>
        </p:spPr>
        <p:txBody>
          <a:bodyPr wrap="square">
            <a:spAutoFit/>
          </a:bodyPr>
          <a:lstStyle/>
          <a:p>
            <a:r>
              <a:rPr lang="zh-TW" altLang="en-US" sz="1600" dirty="0"/>
              <a:t>點選啟用快速選擇並點選課程規劃</a:t>
            </a:r>
          </a:p>
        </p:txBody>
      </p:sp>
      <p:sp>
        <p:nvSpPr>
          <p:cNvPr id="16" name="矩形 15">
            <a:extLst>
              <a:ext uri="{FF2B5EF4-FFF2-40B4-BE49-F238E27FC236}">
                <a16:creationId xmlns:a16="http://schemas.microsoft.com/office/drawing/2014/main" id="{6FE2E13A-029D-5C63-7949-94CA0252D5F8}"/>
              </a:ext>
            </a:extLst>
          </p:cNvPr>
          <p:cNvSpPr/>
          <p:nvPr/>
        </p:nvSpPr>
        <p:spPr>
          <a:xfrm>
            <a:off x="4886325" y="2049542"/>
            <a:ext cx="2419350" cy="398930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3966411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49D3AC-0F84-3345-8C09-6B86197C2A63}"/>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跨班預開課範例一</a:t>
            </a:r>
          </a:p>
        </p:txBody>
      </p:sp>
      <p:sp>
        <p:nvSpPr>
          <p:cNvPr id="6" name="投影片編號版面配置區 5">
            <a:extLst>
              <a:ext uri="{FF2B5EF4-FFF2-40B4-BE49-F238E27FC236}">
                <a16:creationId xmlns:a16="http://schemas.microsoft.com/office/drawing/2014/main" id="{B3567391-7121-C6AA-8379-2E16AA66790A}"/>
              </a:ext>
            </a:extLst>
          </p:cNvPr>
          <p:cNvSpPr>
            <a:spLocks noGrp="1"/>
          </p:cNvSpPr>
          <p:nvPr>
            <p:ph type="sldNum" sz="quarter" idx="12"/>
          </p:nvPr>
        </p:nvSpPr>
        <p:spPr>
          <a:xfrm>
            <a:off x="11610808" y="6423887"/>
            <a:ext cx="490225" cy="277091"/>
          </a:xfrm>
        </p:spPr>
        <p:txBody>
          <a:bodyPr/>
          <a:lstStyle/>
          <a:p>
            <a:pPr algn="ctr"/>
            <a:fld id="{534AF3B0-7061-4301-92CD-197F97EF81A1}" type="slidenum">
              <a:rPr lang="zh-TW" altLang="en-US" sz="1600" b="1" smtClean="0"/>
              <a:pPr algn="ctr"/>
              <a:t>24</a:t>
            </a:fld>
            <a:endParaRPr lang="zh-TW" altLang="en-US" sz="1600" b="1" dirty="0"/>
          </a:p>
        </p:txBody>
      </p:sp>
      <p:sp>
        <p:nvSpPr>
          <p:cNvPr id="5" name="橢圓 4">
            <a:extLst>
              <a:ext uri="{FF2B5EF4-FFF2-40B4-BE49-F238E27FC236}">
                <a16:creationId xmlns:a16="http://schemas.microsoft.com/office/drawing/2014/main" id="{CF3F691F-326D-BBBC-DFC8-25D1355A7E69}"/>
              </a:ext>
            </a:extLst>
          </p:cNvPr>
          <p:cNvSpPr/>
          <p:nvPr/>
        </p:nvSpPr>
        <p:spPr>
          <a:xfrm>
            <a:off x="11610808" y="6317320"/>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內容版面配置區 2">
            <a:extLst>
              <a:ext uri="{FF2B5EF4-FFF2-40B4-BE49-F238E27FC236}">
                <a16:creationId xmlns:a16="http://schemas.microsoft.com/office/drawing/2014/main" id="{7FA80124-F29D-EA6E-6B82-86CE4575E55A}"/>
              </a:ext>
            </a:extLst>
          </p:cNvPr>
          <p:cNvSpPr>
            <a:spLocks noGrp="1"/>
          </p:cNvSpPr>
          <p:nvPr>
            <p:ph idx="1"/>
          </p:nvPr>
        </p:nvSpPr>
        <p:spPr>
          <a:xfrm>
            <a:off x="439473" y="2104661"/>
            <a:ext cx="4189677" cy="3934189"/>
          </a:xfrm>
        </p:spPr>
        <p:txBody>
          <a:bodyPr anchor="t">
            <a:normAutofit/>
          </a:bodyPr>
          <a:lstStyle/>
          <a:p>
            <a:r>
              <a:rPr lang="zh-TW" altLang="en-US" sz="2400" dirty="0">
                <a:solidFill>
                  <a:srgbClr val="202124"/>
                </a:solidFill>
                <a:latin typeface="Roboto" panose="02000000000000000000" pitchFamily="2" charset="0"/>
              </a:rPr>
              <a:t>命名規則：</a:t>
            </a:r>
            <a:endParaRPr lang="en-US" altLang="zh-TW" sz="2400" dirty="0">
              <a:solidFill>
                <a:srgbClr val="202124"/>
              </a:solidFill>
              <a:latin typeface="Roboto" panose="02000000000000000000" pitchFamily="2" charset="0"/>
            </a:endParaRPr>
          </a:p>
        </p:txBody>
      </p:sp>
      <p:pic>
        <p:nvPicPr>
          <p:cNvPr id="8" name="圖片 7">
            <a:extLst>
              <a:ext uri="{FF2B5EF4-FFF2-40B4-BE49-F238E27FC236}">
                <a16:creationId xmlns:a16="http://schemas.microsoft.com/office/drawing/2014/main" id="{802F4313-9DCE-2E30-8294-84799DF8AA10}"/>
              </a:ext>
            </a:extLst>
          </p:cNvPr>
          <p:cNvPicPr>
            <a:picLocks noChangeAspect="1"/>
          </p:cNvPicPr>
          <p:nvPr/>
        </p:nvPicPr>
        <p:blipFill>
          <a:blip r:embed="rId2"/>
          <a:stretch>
            <a:fillRect/>
          </a:stretch>
        </p:blipFill>
        <p:spPr>
          <a:xfrm>
            <a:off x="518765" y="3933268"/>
            <a:ext cx="4110385" cy="2656425"/>
          </a:xfrm>
          <a:prstGeom prst="rect">
            <a:avLst/>
          </a:prstGeom>
        </p:spPr>
      </p:pic>
      <p:pic>
        <p:nvPicPr>
          <p:cNvPr id="10" name="圖片 9">
            <a:extLst>
              <a:ext uri="{FF2B5EF4-FFF2-40B4-BE49-F238E27FC236}">
                <a16:creationId xmlns:a16="http://schemas.microsoft.com/office/drawing/2014/main" id="{EBEC16BC-B447-014B-AF33-872EF3B613B9}"/>
              </a:ext>
            </a:extLst>
          </p:cNvPr>
          <p:cNvPicPr>
            <a:picLocks noChangeAspect="1"/>
          </p:cNvPicPr>
          <p:nvPr/>
        </p:nvPicPr>
        <p:blipFill>
          <a:blip r:embed="rId3"/>
          <a:stretch>
            <a:fillRect/>
          </a:stretch>
        </p:blipFill>
        <p:spPr>
          <a:xfrm>
            <a:off x="533763" y="2598307"/>
            <a:ext cx="11567270" cy="1208256"/>
          </a:xfrm>
          <a:prstGeom prst="rect">
            <a:avLst/>
          </a:prstGeom>
        </p:spPr>
      </p:pic>
      <p:sp>
        <p:nvSpPr>
          <p:cNvPr id="12" name="文字方塊 11">
            <a:extLst>
              <a:ext uri="{FF2B5EF4-FFF2-40B4-BE49-F238E27FC236}">
                <a16:creationId xmlns:a16="http://schemas.microsoft.com/office/drawing/2014/main" id="{9A92DCBC-B312-ED51-F76F-C62D6C819A5D}"/>
              </a:ext>
            </a:extLst>
          </p:cNvPr>
          <p:cNvSpPr txBox="1"/>
          <p:nvPr/>
        </p:nvSpPr>
        <p:spPr>
          <a:xfrm>
            <a:off x="4860856" y="3961655"/>
            <a:ext cx="5835719" cy="338554"/>
          </a:xfrm>
          <a:prstGeom prst="rect">
            <a:avLst/>
          </a:prstGeom>
          <a:noFill/>
        </p:spPr>
        <p:txBody>
          <a:bodyPr wrap="square">
            <a:spAutoFit/>
          </a:bodyPr>
          <a:lstStyle/>
          <a:p>
            <a:r>
              <a:rPr lang="zh-TW" altLang="en-US" sz="1600" dirty="0"/>
              <a:t>自訂文字加入代表選修課程之文字，通常可以使用科別簡稱</a:t>
            </a:r>
          </a:p>
        </p:txBody>
      </p:sp>
      <p:sp>
        <p:nvSpPr>
          <p:cNvPr id="13" name="矩形 12">
            <a:extLst>
              <a:ext uri="{FF2B5EF4-FFF2-40B4-BE49-F238E27FC236}">
                <a16:creationId xmlns:a16="http://schemas.microsoft.com/office/drawing/2014/main" id="{1A7A5A82-6C86-5CD3-627A-C9D7B1E25DF8}"/>
              </a:ext>
            </a:extLst>
          </p:cNvPr>
          <p:cNvSpPr/>
          <p:nvPr/>
        </p:nvSpPr>
        <p:spPr>
          <a:xfrm>
            <a:off x="1022622" y="4315013"/>
            <a:ext cx="472803" cy="23793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矩形 14">
            <a:extLst>
              <a:ext uri="{FF2B5EF4-FFF2-40B4-BE49-F238E27FC236}">
                <a16:creationId xmlns:a16="http://schemas.microsoft.com/office/drawing/2014/main" id="{EFEE361F-346A-B029-6882-697BA1A0BCFE}"/>
              </a:ext>
            </a:extLst>
          </p:cNvPr>
          <p:cNvSpPr/>
          <p:nvPr/>
        </p:nvSpPr>
        <p:spPr>
          <a:xfrm>
            <a:off x="581192" y="4941655"/>
            <a:ext cx="914233" cy="23793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矩形 16">
            <a:extLst>
              <a:ext uri="{FF2B5EF4-FFF2-40B4-BE49-F238E27FC236}">
                <a16:creationId xmlns:a16="http://schemas.microsoft.com/office/drawing/2014/main" id="{4FD476FD-0902-227E-37BD-03195322BFFF}"/>
              </a:ext>
            </a:extLst>
          </p:cNvPr>
          <p:cNvSpPr/>
          <p:nvPr/>
        </p:nvSpPr>
        <p:spPr>
          <a:xfrm>
            <a:off x="1943267" y="5623825"/>
            <a:ext cx="914233" cy="23793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 name="矩形 17">
            <a:extLst>
              <a:ext uri="{FF2B5EF4-FFF2-40B4-BE49-F238E27FC236}">
                <a16:creationId xmlns:a16="http://schemas.microsoft.com/office/drawing/2014/main" id="{75A8CFE5-3291-7142-FFE2-D394A4F4D417}"/>
              </a:ext>
            </a:extLst>
          </p:cNvPr>
          <p:cNvSpPr/>
          <p:nvPr/>
        </p:nvSpPr>
        <p:spPr>
          <a:xfrm>
            <a:off x="518764" y="6282068"/>
            <a:ext cx="914233" cy="23793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2932678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D547DAF2-9FF6-05A9-056B-F8953540AC4A}"/>
              </a:ext>
            </a:extLst>
          </p:cNvPr>
          <p:cNvPicPr>
            <a:picLocks noChangeAspect="1"/>
          </p:cNvPicPr>
          <p:nvPr/>
        </p:nvPicPr>
        <p:blipFill>
          <a:blip r:embed="rId2"/>
          <a:stretch>
            <a:fillRect/>
          </a:stretch>
        </p:blipFill>
        <p:spPr>
          <a:xfrm>
            <a:off x="4886325" y="2049541"/>
            <a:ext cx="4401107" cy="3989308"/>
          </a:xfrm>
          <a:prstGeom prst="rect">
            <a:avLst/>
          </a:prstGeom>
        </p:spPr>
      </p:pic>
      <p:sp>
        <p:nvSpPr>
          <p:cNvPr id="2" name="標題 1">
            <a:extLst>
              <a:ext uri="{FF2B5EF4-FFF2-40B4-BE49-F238E27FC236}">
                <a16:creationId xmlns:a16="http://schemas.microsoft.com/office/drawing/2014/main" id="{C449D3AC-0F84-3345-8C09-6B86197C2A63}"/>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跨班預開課範例二</a:t>
            </a:r>
          </a:p>
        </p:txBody>
      </p:sp>
      <p:sp>
        <p:nvSpPr>
          <p:cNvPr id="6" name="投影片編號版面配置區 5">
            <a:extLst>
              <a:ext uri="{FF2B5EF4-FFF2-40B4-BE49-F238E27FC236}">
                <a16:creationId xmlns:a16="http://schemas.microsoft.com/office/drawing/2014/main" id="{B3567391-7121-C6AA-8379-2E16AA66790A}"/>
              </a:ext>
            </a:extLst>
          </p:cNvPr>
          <p:cNvSpPr>
            <a:spLocks noGrp="1"/>
          </p:cNvSpPr>
          <p:nvPr>
            <p:ph type="sldNum" sz="quarter" idx="12"/>
          </p:nvPr>
        </p:nvSpPr>
        <p:spPr>
          <a:xfrm>
            <a:off x="11610808" y="6423887"/>
            <a:ext cx="490225" cy="277091"/>
          </a:xfrm>
        </p:spPr>
        <p:txBody>
          <a:bodyPr/>
          <a:lstStyle/>
          <a:p>
            <a:pPr algn="ctr"/>
            <a:fld id="{534AF3B0-7061-4301-92CD-197F97EF81A1}" type="slidenum">
              <a:rPr lang="zh-TW" altLang="en-US" sz="1600" b="1" smtClean="0"/>
              <a:pPr algn="ctr"/>
              <a:t>25</a:t>
            </a:fld>
            <a:endParaRPr lang="zh-TW" altLang="en-US" sz="1600" b="1" dirty="0"/>
          </a:p>
        </p:txBody>
      </p:sp>
      <p:sp>
        <p:nvSpPr>
          <p:cNvPr id="5" name="橢圓 4">
            <a:extLst>
              <a:ext uri="{FF2B5EF4-FFF2-40B4-BE49-F238E27FC236}">
                <a16:creationId xmlns:a16="http://schemas.microsoft.com/office/drawing/2014/main" id="{CF3F691F-326D-BBBC-DFC8-25D1355A7E69}"/>
              </a:ext>
            </a:extLst>
          </p:cNvPr>
          <p:cNvSpPr/>
          <p:nvPr/>
        </p:nvSpPr>
        <p:spPr>
          <a:xfrm>
            <a:off x="11610808" y="6317320"/>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Picture 2">
            <a:extLst>
              <a:ext uri="{FF2B5EF4-FFF2-40B4-BE49-F238E27FC236}">
                <a16:creationId xmlns:a16="http://schemas.microsoft.com/office/drawing/2014/main" id="{1283E2CB-AA1D-E0A6-DDB1-0C6F4148B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73" y="6317320"/>
            <a:ext cx="1809582" cy="521218"/>
          </a:xfrm>
          <a:prstGeom prst="rect">
            <a:avLst/>
          </a:prstGeom>
          <a:noFill/>
          <a:extLst>
            <a:ext uri="{909E8E84-426E-40DD-AFC4-6F175D3DCCD1}">
              <a14:hiddenFill xmlns:a14="http://schemas.microsoft.com/office/drawing/2010/main">
                <a:solidFill>
                  <a:srgbClr val="FFFFFF"/>
                </a:solidFill>
              </a14:hiddenFill>
            </a:ext>
          </a:extLst>
        </p:spPr>
      </p:pic>
      <p:sp>
        <p:nvSpPr>
          <p:cNvPr id="4" name="內容版面配置區 2">
            <a:extLst>
              <a:ext uri="{FF2B5EF4-FFF2-40B4-BE49-F238E27FC236}">
                <a16:creationId xmlns:a16="http://schemas.microsoft.com/office/drawing/2014/main" id="{7FA80124-F29D-EA6E-6B82-86CE4575E55A}"/>
              </a:ext>
            </a:extLst>
          </p:cNvPr>
          <p:cNvSpPr>
            <a:spLocks noGrp="1"/>
          </p:cNvSpPr>
          <p:nvPr>
            <p:ph idx="1"/>
          </p:nvPr>
        </p:nvSpPr>
        <p:spPr>
          <a:xfrm>
            <a:off x="439473" y="2104661"/>
            <a:ext cx="4189677" cy="3934189"/>
          </a:xfrm>
        </p:spPr>
        <p:txBody>
          <a:bodyPr anchor="t">
            <a:normAutofit/>
          </a:bodyPr>
          <a:lstStyle/>
          <a:p>
            <a:r>
              <a:rPr lang="zh-TW" altLang="en-US" sz="2400" dirty="0">
                <a:solidFill>
                  <a:srgbClr val="202124"/>
                </a:solidFill>
                <a:latin typeface="Roboto" panose="02000000000000000000" pitchFamily="2" charset="0"/>
              </a:rPr>
              <a:t>不同課規中之相同跨班課程</a:t>
            </a:r>
            <a:endParaRPr lang="en-US" altLang="zh-TW" sz="2400" dirty="0">
              <a:solidFill>
                <a:srgbClr val="202124"/>
              </a:solidFill>
              <a:latin typeface="Roboto" panose="02000000000000000000" pitchFamily="2" charset="0"/>
            </a:endParaRPr>
          </a:p>
          <a:p>
            <a:r>
              <a:rPr lang="zh-TW" altLang="en-US" sz="2400" dirty="0">
                <a:solidFill>
                  <a:srgbClr val="202124"/>
                </a:solidFill>
                <a:latin typeface="Roboto" panose="02000000000000000000" pitchFamily="2" charset="0"/>
              </a:rPr>
              <a:t>適用範圍：</a:t>
            </a:r>
            <a:r>
              <a:rPr lang="zh-TW" altLang="en-US" sz="2400" dirty="0"/>
              <a:t>同群跨科選修、跨學程 </a:t>
            </a:r>
            <a:r>
              <a:rPr lang="en-US" altLang="zh-TW" sz="2400" dirty="0"/>
              <a:t>(</a:t>
            </a:r>
            <a:r>
              <a:rPr lang="zh-TW" altLang="en-US" sz="2400" dirty="0"/>
              <a:t>綜高適用</a:t>
            </a:r>
            <a:r>
              <a:rPr lang="en-US" altLang="zh-TW" sz="2400" dirty="0"/>
              <a:t>)</a:t>
            </a:r>
            <a:r>
              <a:rPr lang="zh-TW" altLang="en-US" sz="2400" dirty="0"/>
              <a:t>、同校跨群選修</a:t>
            </a:r>
            <a:endParaRPr lang="en-US" altLang="zh-TW" sz="2400" dirty="0"/>
          </a:p>
        </p:txBody>
      </p:sp>
      <p:sp>
        <p:nvSpPr>
          <p:cNvPr id="14" name="文字方塊 13">
            <a:extLst>
              <a:ext uri="{FF2B5EF4-FFF2-40B4-BE49-F238E27FC236}">
                <a16:creationId xmlns:a16="http://schemas.microsoft.com/office/drawing/2014/main" id="{69BC5EF1-8C79-2C0E-21C4-B96F341966B7}"/>
              </a:ext>
            </a:extLst>
          </p:cNvPr>
          <p:cNvSpPr txBox="1"/>
          <p:nvPr/>
        </p:nvSpPr>
        <p:spPr>
          <a:xfrm>
            <a:off x="4803706" y="6148042"/>
            <a:ext cx="5220207" cy="338554"/>
          </a:xfrm>
          <a:prstGeom prst="rect">
            <a:avLst/>
          </a:prstGeom>
          <a:noFill/>
        </p:spPr>
        <p:txBody>
          <a:bodyPr wrap="square">
            <a:spAutoFit/>
          </a:bodyPr>
          <a:lstStyle/>
          <a:p>
            <a:r>
              <a:rPr lang="zh-TW" altLang="en-US" sz="1600" dirty="0"/>
              <a:t>點選啟用快速選擇並點科目</a:t>
            </a:r>
          </a:p>
        </p:txBody>
      </p:sp>
      <p:sp>
        <p:nvSpPr>
          <p:cNvPr id="16" name="矩形 15">
            <a:extLst>
              <a:ext uri="{FF2B5EF4-FFF2-40B4-BE49-F238E27FC236}">
                <a16:creationId xmlns:a16="http://schemas.microsoft.com/office/drawing/2014/main" id="{6FE2E13A-029D-5C63-7949-94CA0252D5F8}"/>
              </a:ext>
            </a:extLst>
          </p:cNvPr>
          <p:cNvSpPr/>
          <p:nvPr/>
        </p:nvSpPr>
        <p:spPr>
          <a:xfrm>
            <a:off x="4886324" y="2049542"/>
            <a:ext cx="4257675" cy="96988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3941132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798AAF2D-2D0F-CB5C-964E-552B0FA80EF1}"/>
              </a:ext>
            </a:extLst>
          </p:cNvPr>
          <p:cNvPicPr>
            <a:picLocks noChangeAspect="1"/>
          </p:cNvPicPr>
          <p:nvPr/>
        </p:nvPicPr>
        <p:blipFill>
          <a:blip r:embed="rId2"/>
          <a:stretch>
            <a:fillRect/>
          </a:stretch>
        </p:blipFill>
        <p:spPr>
          <a:xfrm>
            <a:off x="581192" y="3969976"/>
            <a:ext cx="4312538" cy="2731002"/>
          </a:xfrm>
          <a:prstGeom prst="rect">
            <a:avLst/>
          </a:prstGeom>
        </p:spPr>
      </p:pic>
      <p:sp>
        <p:nvSpPr>
          <p:cNvPr id="2" name="標題 1">
            <a:extLst>
              <a:ext uri="{FF2B5EF4-FFF2-40B4-BE49-F238E27FC236}">
                <a16:creationId xmlns:a16="http://schemas.microsoft.com/office/drawing/2014/main" id="{C449D3AC-0F84-3345-8C09-6B86197C2A63}"/>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跨班預開課範例二</a:t>
            </a:r>
          </a:p>
        </p:txBody>
      </p:sp>
      <p:sp>
        <p:nvSpPr>
          <p:cNvPr id="6" name="投影片編號版面配置區 5">
            <a:extLst>
              <a:ext uri="{FF2B5EF4-FFF2-40B4-BE49-F238E27FC236}">
                <a16:creationId xmlns:a16="http://schemas.microsoft.com/office/drawing/2014/main" id="{B3567391-7121-C6AA-8379-2E16AA66790A}"/>
              </a:ext>
            </a:extLst>
          </p:cNvPr>
          <p:cNvSpPr>
            <a:spLocks noGrp="1"/>
          </p:cNvSpPr>
          <p:nvPr>
            <p:ph type="sldNum" sz="quarter" idx="12"/>
          </p:nvPr>
        </p:nvSpPr>
        <p:spPr>
          <a:xfrm>
            <a:off x="11610808" y="6423887"/>
            <a:ext cx="490225" cy="277091"/>
          </a:xfrm>
        </p:spPr>
        <p:txBody>
          <a:bodyPr/>
          <a:lstStyle/>
          <a:p>
            <a:pPr algn="ctr"/>
            <a:fld id="{534AF3B0-7061-4301-92CD-197F97EF81A1}" type="slidenum">
              <a:rPr lang="zh-TW" altLang="en-US" sz="1600" b="1" smtClean="0"/>
              <a:pPr algn="ctr"/>
              <a:t>26</a:t>
            </a:fld>
            <a:endParaRPr lang="zh-TW" altLang="en-US" sz="1600" b="1" dirty="0"/>
          </a:p>
        </p:txBody>
      </p:sp>
      <p:sp>
        <p:nvSpPr>
          <p:cNvPr id="5" name="橢圓 4">
            <a:extLst>
              <a:ext uri="{FF2B5EF4-FFF2-40B4-BE49-F238E27FC236}">
                <a16:creationId xmlns:a16="http://schemas.microsoft.com/office/drawing/2014/main" id="{CF3F691F-326D-BBBC-DFC8-25D1355A7E69}"/>
              </a:ext>
            </a:extLst>
          </p:cNvPr>
          <p:cNvSpPr/>
          <p:nvPr/>
        </p:nvSpPr>
        <p:spPr>
          <a:xfrm>
            <a:off x="11610808" y="6317320"/>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內容版面配置區 2">
            <a:extLst>
              <a:ext uri="{FF2B5EF4-FFF2-40B4-BE49-F238E27FC236}">
                <a16:creationId xmlns:a16="http://schemas.microsoft.com/office/drawing/2014/main" id="{7FA80124-F29D-EA6E-6B82-86CE4575E55A}"/>
              </a:ext>
            </a:extLst>
          </p:cNvPr>
          <p:cNvSpPr>
            <a:spLocks noGrp="1"/>
          </p:cNvSpPr>
          <p:nvPr>
            <p:ph idx="1"/>
          </p:nvPr>
        </p:nvSpPr>
        <p:spPr>
          <a:xfrm>
            <a:off x="439471" y="2002881"/>
            <a:ext cx="4189677" cy="3934189"/>
          </a:xfrm>
        </p:spPr>
        <p:txBody>
          <a:bodyPr anchor="t">
            <a:normAutofit/>
          </a:bodyPr>
          <a:lstStyle/>
          <a:p>
            <a:r>
              <a:rPr lang="zh-TW" altLang="en-US" sz="2400" dirty="0">
                <a:solidFill>
                  <a:srgbClr val="202124"/>
                </a:solidFill>
                <a:latin typeface="Roboto" panose="02000000000000000000" pitchFamily="2" charset="0"/>
              </a:rPr>
              <a:t>命名規則：</a:t>
            </a:r>
            <a:endParaRPr lang="en-US" altLang="zh-TW" sz="2400" dirty="0">
              <a:solidFill>
                <a:srgbClr val="202124"/>
              </a:solidFill>
              <a:latin typeface="Roboto" panose="02000000000000000000" pitchFamily="2" charset="0"/>
            </a:endParaRPr>
          </a:p>
        </p:txBody>
      </p:sp>
      <p:sp>
        <p:nvSpPr>
          <p:cNvPr id="12" name="文字方塊 11">
            <a:extLst>
              <a:ext uri="{FF2B5EF4-FFF2-40B4-BE49-F238E27FC236}">
                <a16:creationId xmlns:a16="http://schemas.microsoft.com/office/drawing/2014/main" id="{9A92DCBC-B312-ED51-F76F-C62D6C819A5D}"/>
              </a:ext>
            </a:extLst>
          </p:cNvPr>
          <p:cNvSpPr txBox="1"/>
          <p:nvPr/>
        </p:nvSpPr>
        <p:spPr>
          <a:xfrm>
            <a:off x="4860856" y="3961655"/>
            <a:ext cx="5835719" cy="338554"/>
          </a:xfrm>
          <a:prstGeom prst="rect">
            <a:avLst/>
          </a:prstGeom>
          <a:noFill/>
        </p:spPr>
        <p:txBody>
          <a:bodyPr wrap="square">
            <a:spAutoFit/>
          </a:bodyPr>
          <a:lstStyle/>
          <a:p>
            <a:r>
              <a:rPr lang="zh-TW" altLang="en-US" sz="1600" dirty="0"/>
              <a:t>自訂文字加入代表選修課程之文字，通常可以使用科別簡稱</a:t>
            </a:r>
          </a:p>
        </p:txBody>
      </p:sp>
      <p:sp>
        <p:nvSpPr>
          <p:cNvPr id="13" name="矩形 12">
            <a:extLst>
              <a:ext uri="{FF2B5EF4-FFF2-40B4-BE49-F238E27FC236}">
                <a16:creationId xmlns:a16="http://schemas.microsoft.com/office/drawing/2014/main" id="{1A7A5A82-6C86-5CD3-627A-C9D7B1E25DF8}"/>
              </a:ext>
            </a:extLst>
          </p:cNvPr>
          <p:cNvSpPr/>
          <p:nvPr/>
        </p:nvSpPr>
        <p:spPr>
          <a:xfrm>
            <a:off x="1196595" y="4424122"/>
            <a:ext cx="472803" cy="23793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矩形 14">
            <a:extLst>
              <a:ext uri="{FF2B5EF4-FFF2-40B4-BE49-F238E27FC236}">
                <a16:creationId xmlns:a16="http://schemas.microsoft.com/office/drawing/2014/main" id="{EFEE361F-346A-B029-6882-697BA1A0BCFE}"/>
              </a:ext>
            </a:extLst>
          </p:cNvPr>
          <p:cNvSpPr/>
          <p:nvPr/>
        </p:nvSpPr>
        <p:spPr>
          <a:xfrm>
            <a:off x="647867" y="5085306"/>
            <a:ext cx="952333" cy="23793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矩形 16">
            <a:extLst>
              <a:ext uri="{FF2B5EF4-FFF2-40B4-BE49-F238E27FC236}">
                <a16:creationId xmlns:a16="http://schemas.microsoft.com/office/drawing/2014/main" id="{4FD476FD-0902-227E-37BD-03195322BFFF}"/>
              </a:ext>
            </a:extLst>
          </p:cNvPr>
          <p:cNvSpPr/>
          <p:nvPr/>
        </p:nvSpPr>
        <p:spPr>
          <a:xfrm>
            <a:off x="2077194" y="5716628"/>
            <a:ext cx="914233" cy="23793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 name="矩形 17">
            <a:extLst>
              <a:ext uri="{FF2B5EF4-FFF2-40B4-BE49-F238E27FC236}">
                <a16:creationId xmlns:a16="http://schemas.microsoft.com/office/drawing/2014/main" id="{75A8CFE5-3291-7142-FFE2-D394A4F4D417}"/>
              </a:ext>
            </a:extLst>
          </p:cNvPr>
          <p:cNvSpPr/>
          <p:nvPr/>
        </p:nvSpPr>
        <p:spPr>
          <a:xfrm>
            <a:off x="666916" y="6370340"/>
            <a:ext cx="914233" cy="23793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11" name="圖片 10">
            <a:extLst>
              <a:ext uri="{FF2B5EF4-FFF2-40B4-BE49-F238E27FC236}">
                <a16:creationId xmlns:a16="http://schemas.microsoft.com/office/drawing/2014/main" id="{56AF3B82-8E99-C8FC-61B8-D9977B211DBD}"/>
              </a:ext>
            </a:extLst>
          </p:cNvPr>
          <p:cNvPicPr>
            <a:picLocks noChangeAspect="1"/>
          </p:cNvPicPr>
          <p:nvPr/>
        </p:nvPicPr>
        <p:blipFill>
          <a:blip r:embed="rId3"/>
          <a:stretch>
            <a:fillRect/>
          </a:stretch>
        </p:blipFill>
        <p:spPr>
          <a:xfrm>
            <a:off x="443751" y="2477984"/>
            <a:ext cx="11420308" cy="1377103"/>
          </a:xfrm>
          <a:prstGeom prst="rect">
            <a:avLst/>
          </a:prstGeom>
        </p:spPr>
      </p:pic>
    </p:spTree>
    <p:extLst>
      <p:ext uri="{BB962C8B-B14F-4D97-AF65-F5344CB8AC3E}">
        <p14:creationId xmlns:p14="http://schemas.microsoft.com/office/powerpoint/2010/main" val="1516524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5BFA00A8-018F-CAED-E0E5-DFF10835FB2A}"/>
              </a:ext>
            </a:extLst>
          </p:cNvPr>
          <p:cNvPicPr>
            <a:picLocks noChangeAspect="1"/>
          </p:cNvPicPr>
          <p:nvPr/>
        </p:nvPicPr>
        <p:blipFill>
          <a:blip r:embed="rId2"/>
          <a:stretch>
            <a:fillRect/>
          </a:stretch>
        </p:blipFill>
        <p:spPr>
          <a:xfrm>
            <a:off x="4770851" y="2026702"/>
            <a:ext cx="4701039" cy="4334094"/>
          </a:xfrm>
          <a:prstGeom prst="rect">
            <a:avLst/>
          </a:prstGeom>
        </p:spPr>
      </p:pic>
      <p:sp>
        <p:nvSpPr>
          <p:cNvPr id="2" name="標題 1">
            <a:extLst>
              <a:ext uri="{FF2B5EF4-FFF2-40B4-BE49-F238E27FC236}">
                <a16:creationId xmlns:a16="http://schemas.microsoft.com/office/drawing/2014/main" id="{C449D3AC-0F84-3345-8C09-6B86197C2A63}"/>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跨班預開課範例三</a:t>
            </a:r>
          </a:p>
        </p:txBody>
      </p:sp>
      <p:sp>
        <p:nvSpPr>
          <p:cNvPr id="6" name="投影片編號版面配置區 5">
            <a:extLst>
              <a:ext uri="{FF2B5EF4-FFF2-40B4-BE49-F238E27FC236}">
                <a16:creationId xmlns:a16="http://schemas.microsoft.com/office/drawing/2014/main" id="{B3567391-7121-C6AA-8379-2E16AA66790A}"/>
              </a:ext>
            </a:extLst>
          </p:cNvPr>
          <p:cNvSpPr>
            <a:spLocks noGrp="1"/>
          </p:cNvSpPr>
          <p:nvPr>
            <p:ph type="sldNum" sz="quarter" idx="12"/>
          </p:nvPr>
        </p:nvSpPr>
        <p:spPr>
          <a:xfrm>
            <a:off x="11610808" y="6423887"/>
            <a:ext cx="490225" cy="277091"/>
          </a:xfrm>
        </p:spPr>
        <p:txBody>
          <a:bodyPr/>
          <a:lstStyle/>
          <a:p>
            <a:pPr algn="ctr"/>
            <a:fld id="{534AF3B0-7061-4301-92CD-197F97EF81A1}" type="slidenum">
              <a:rPr lang="zh-TW" altLang="en-US" sz="1600" b="1" smtClean="0"/>
              <a:pPr algn="ctr"/>
              <a:t>27</a:t>
            </a:fld>
            <a:endParaRPr lang="zh-TW" altLang="en-US" sz="1600" b="1" dirty="0"/>
          </a:p>
        </p:txBody>
      </p:sp>
      <p:sp>
        <p:nvSpPr>
          <p:cNvPr id="5" name="橢圓 4">
            <a:extLst>
              <a:ext uri="{FF2B5EF4-FFF2-40B4-BE49-F238E27FC236}">
                <a16:creationId xmlns:a16="http://schemas.microsoft.com/office/drawing/2014/main" id="{CF3F691F-326D-BBBC-DFC8-25D1355A7E69}"/>
              </a:ext>
            </a:extLst>
          </p:cNvPr>
          <p:cNvSpPr/>
          <p:nvPr/>
        </p:nvSpPr>
        <p:spPr>
          <a:xfrm>
            <a:off x="11610808" y="6317320"/>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Picture 2">
            <a:extLst>
              <a:ext uri="{FF2B5EF4-FFF2-40B4-BE49-F238E27FC236}">
                <a16:creationId xmlns:a16="http://schemas.microsoft.com/office/drawing/2014/main" id="{1283E2CB-AA1D-E0A6-DDB1-0C6F4148B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73" y="6317320"/>
            <a:ext cx="1809582" cy="521218"/>
          </a:xfrm>
          <a:prstGeom prst="rect">
            <a:avLst/>
          </a:prstGeom>
          <a:noFill/>
          <a:extLst>
            <a:ext uri="{909E8E84-426E-40DD-AFC4-6F175D3DCCD1}">
              <a14:hiddenFill xmlns:a14="http://schemas.microsoft.com/office/drawing/2010/main">
                <a:solidFill>
                  <a:srgbClr val="FFFFFF"/>
                </a:solidFill>
              </a14:hiddenFill>
            </a:ext>
          </a:extLst>
        </p:spPr>
      </p:pic>
      <p:sp>
        <p:nvSpPr>
          <p:cNvPr id="4" name="內容版面配置區 2">
            <a:extLst>
              <a:ext uri="{FF2B5EF4-FFF2-40B4-BE49-F238E27FC236}">
                <a16:creationId xmlns:a16="http://schemas.microsoft.com/office/drawing/2014/main" id="{7FA80124-F29D-EA6E-6B82-86CE4575E55A}"/>
              </a:ext>
            </a:extLst>
          </p:cNvPr>
          <p:cNvSpPr>
            <a:spLocks noGrp="1"/>
          </p:cNvSpPr>
          <p:nvPr>
            <p:ph idx="1"/>
          </p:nvPr>
        </p:nvSpPr>
        <p:spPr>
          <a:xfrm>
            <a:off x="439473" y="2104661"/>
            <a:ext cx="4189677" cy="3934189"/>
          </a:xfrm>
        </p:spPr>
        <p:txBody>
          <a:bodyPr anchor="t">
            <a:normAutofit/>
          </a:bodyPr>
          <a:lstStyle/>
          <a:p>
            <a:r>
              <a:rPr lang="zh-TW" altLang="en-US" sz="2400" dirty="0">
                <a:solidFill>
                  <a:srgbClr val="202124"/>
                </a:solidFill>
                <a:latin typeface="Roboto" panose="02000000000000000000" pitchFamily="2" charset="0"/>
              </a:rPr>
              <a:t>跨班課程原班學生選修</a:t>
            </a:r>
            <a:endParaRPr lang="en-US" altLang="zh-TW" sz="2400" dirty="0">
              <a:solidFill>
                <a:srgbClr val="202124"/>
              </a:solidFill>
              <a:latin typeface="Roboto" panose="02000000000000000000" pitchFamily="2" charset="0"/>
            </a:endParaRPr>
          </a:p>
          <a:p>
            <a:r>
              <a:rPr lang="zh-TW" altLang="en-US" sz="2400" dirty="0">
                <a:solidFill>
                  <a:srgbClr val="202124"/>
                </a:solidFill>
                <a:latin typeface="Roboto" panose="02000000000000000000" pitchFamily="2" charset="0"/>
              </a:rPr>
              <a:t>團體活動時間</a:t>
            </a:r>
            <a:endParaRPr lang="en-US" altLang="zh-TW" sz="2400" dirty="0">
              <a:solidFill>
                <a:srgbClr val="202124"/>
              </a:solidFill>
              <a:latin typeface="Roboto" panose="02000000000000000000" pitchFamily="2" charset="0"/>
            </a:endParaRPr>
          </a:p>
          <a:p>
            <a:r>
              <a:rPr lang="zh-TW" altLang="en-US" sz="2400" dirty="0">
                <a:solidFill>
                  <a:srgbClr val="202124"/>
                </a:solidFill>
                <a:latin typeface="Roboto" panose="02000000000000000000" pitchFamily="2" charset="0"/>
              </a:rPr>
              <a:t>分割 班會及週會</a:t>
            </a:r>
            <a:endParaRPr lang="en-US" altLang="zh-TW" sz="2400" dirty="0">
              <a:solidFill>
                <a:srgbClr val="202124"/>
              </a:solidFill>
              <a:latin typeface="Roboto" panose="02000000000000000000" pitchFamily="2" charset="0"/>
            </a:endParaRPr>
          </a:p>
        </p:txBody>
      </p:sp>
      <p:sp>
        <p:nvSpPr>
          <p:cNvPr id="14" name="文字方塊 13">
            <a:extLst>
              <a:ext uri="{FF2B5EF4-FFF2-40B4-BE49-F238E27FC236}">
                <a16:creationId xmlns:a16="http://schemas.microsoft.com/office/drawing/2014/main" id="{69BC5EF1-8C79-2C0E-21C4-B96F341966B7}"/>
              </a:ext>
            </a:extLst>
          </p:cNvPr>
          <p:cNvSpPr txBox="1"/>
          <p:nvPr/>
        </p:nvSpPr>
        <p:spPr>
          <a:xfrm>
            <a:off x="4319681" y="6493565"/>
            <a:ext cx="5220207" cy="338554"/>
          </a:xfrm>
          <a:prstGeom prst="rect">
            <a:avLst/>
          </a:prstGeom>
          <a:noFill/>
        </p:spPr>
        <p:txBody>
          <a:bodyPr wrap="square">
            <a:spAutoFit/>
          </a:bodyPr>
          <a:lstStyle/>
          <a:p>
            <a:r>
              <a:rPr lang="zh-TW" altLang="en-US" sz="1600" dirty="0"/>
              <a:t>點選啟用快速選擇並點選科目</a:t>
            </a:r>
          </a:p>
        </p:txBody>
      </p:sp>
      <p:sp>
        <p:nvSpPr>
          <p:cNvPr id="16" name="矩形 15">
            <a:extLst>
              <a:ext uri="{FF2B5EF4-FFF2-40B4-BE49-F238E27FC236}">
                <a16:creationId xmlns:a16="http://schemas.microsoft.com/office/drawing/2014/main" id="{6FE2E13A-029D-5C63-7949-94CA0252D5F8}"/>
              </a:ext>
            </a:extLst>
          </p:cNvPr>
          <p:cNvSpPr/>
          <p:nvPr/>
        </p:nvSpPr>
        <p:spPr>
          <a:xfrm>
            <a:off x="4770851" y="2026702"/>
            <a:ext cx="4701039" cy="433409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3906903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圖片 26">
            <a:extLst>
              <a:ext uri="{FF2B5EF4-FFF2-40B4-BE49-F238E27FC236}">
                <a16:creationId xmlns:a16="http://schemas.microsoft.com/office/drawing/2014/main" id="{B5DE660A-1891-69BF-D72D-C72654A41BDF}"/>
              </a:ext>
            </a:extLst>
          </p:cNvPr>
          <p:cNvPicPr>
            <a:picLocks noChangeAspect="1"/>
          </p:cNvPicPr>
          <p:nvPr/>
        </p:nvPicPr>
        <p:blipFill>
          <a:blip r:embed="rId2"/>
          <a:stretch>
            <a:fillRect/>
          </a:stretch>
        </p:blipFill>
        <p:spPr>
          <a:xfrm>
            <a:off x="347312" y="2437531"/>
            <a:ext cx="5020376" cy="4124901"/>
          </a:xfrm>
          <a:prstGeom prst="rect">
            <a:avLst/>
          </a:prstGeom>
        </p:spPr>
      </p:pic>
      <p:sp>
        <p:nvSpPr>
          <p:cNvPr id="2" name="標題 1">
            <a:extLst>
              <a:ext uri="{FF2B5EF4-FFF2-40B4-BE49-F238E27FC236}">
                <a16:creationId xmlns:a16="http://schemas.microsoft.com/office/drawing/2014/main" id="{C449D3AC-0F84-3345-8C09-6B86197C2A63}"/>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跨班預開課範例三</a:t>
            </a:r>
          </a:p>
        </p:txBody>
      </p:sp>
      <p:sp>
        <p:nvSpPr>
          <p:cNvPr id="6" name="投影片編號版面配置區 5">
            <a:extLst>
              <a:ext uri="{FF2B5EF4-FFF2-40B4-BE49-F238E27FC236}">
                <a16:creationId xmlns:a16="http://schemas.microsoft.com/office/drawing/2014/main" id="{B3567391-7121-C6AA-8379-2E16AA66790A}"/>
              </a:ext>
            </a:extLst>
          </p:cNvPr>
          <p:cNvSpPr>
            <a:spLocks noGrp="1"/>
          </p:cNvSpPr>
          <p:nvPr>
            <p:ph type="sldNum" sz="quarter" idx="12"/>
          </p:nvPr>
        </p:nvSpPr>
        <p:spPr>
          <a:xfrm>
            <a:off x="11610808" y="6423887"/>
            <a:ext cx="490225" cy="277091"/>
          </a:xfrm>
        </p:spPr>
        <p:txBody>
          <a:bodyPr/>
          <a:lstStyle/>
          <a:p>
            <a:pPr algn="ctr"/>
            <a:fld id="{534AF3B0-7061-4301-92CD-197F97EF81A1}" type="slidenum">
              <a:rPr lang="zh-TW" altLang="en-US" sz="1600" b="1" smtClean="0"/>
              <a:pPr algn="ctr"/>
              <a:t>28</a:t>
            </a:fld>
            <a:endParaRPr lang="zh-TW" altLang="en-US" sz="1600" b="1" dirty="0"/>
          </a:p>
        </p:txBody>
      </p:sp>
      <p:sp>
        <p:nvSpPr>
          <p:cNvPr id="5" name="橢圓 4">
            <a:extLst>
              <a:ext uri="{FF2B5EF4-FFF2-40B4-BE49-F238E27FC236}">
                <a16:creationId xmlns:a16="http://schemas.microsoft.com/office/drawing/2014/main" id="{CF3F691F-326D-BBBC-DFC8-25D1355A7E69}"/>
              </a:ext>
            </a:extLst>
          </p:cNvPr>
          <p:cNvSpPr/>
          <p:nvPr/>
        </p:nvSpPr>
        <p:spPr>
          <a:xfrm>
            <a:off x="11610808" y="6317320"/>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6FE2E13A-029D-5C63-7949-94CA0252D5F8}"/>
              </a:ext>
            </a:extLst>
          </p:cNvPr>
          <p:cNvSpPr/>
          <p:nvPr/>
        </p:nvSpPr>
        <p:spPr>
          <a:xfrm>
            <a:off x="409988" y="2635578"/>
            <a:ext cx="1368067" cy="3640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a:extLst>
              <a:ext uri="{FF2B5EF4-FFF2-40B4-BE49-F238E27FC236}">
                <a16:creationId xmlns:a16="http://schemas.microsoft.com/office/drawing/2014/main" id="{835F46ED-F89F-D256-4C9A-68FE8272B19A}"/>
              </a:ext>
            </a:extLst>
          </p:cNvPr>
          <p:cNvSpPr/>
          <p:nvPr/>
        </p:nvSpPr>
        <p:spPr>
          <a:xfrm>
            <a:off x="419924" y="3721182"/>
            <a:ext cx="4947764" cy="49164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文字方塊 16">
            <a:extLst>
              <a:ext uri="{FF2B5EF4-FFF2-40B4-BE49-F238E27FC236}">
                <a16:creationId xmlns:a16="http://schemas.microsoft.com/office/drawing/2014/main" id="{CF1276A5-1ED8-7AFE-5281-DB8FBD0816ED}"/>
              </a:ext>
            </a:extLst>
          </p:cNvPr>
          <p:cNvSpPr txBox="1"/>
          <p:nvPr/>
        </p:nvSpPr>
        <p:spPr>
          <a:xfrm>
            <a:off x="4346506" y="3321977"/>
            <a:ext cx="2635319" cy="338554"/>
          </a:xfrm>
          <a:prstGeom prst="rect">
            <a:avLst/>
          </a:prstGeom>
          <a:solidFill>
            <a:schemeClr val="accent1">
              <a:lumMod val="40000"/>
              <a:lumOff val="60000"/>
            </a:schemeClr>
          </a:solidFill>
        </p:spPr>
        <p:txBody>
          <a:bodyPr wrap="square">
            <a:spAutoFit/>
          </a:bodyPr>
          <a:lstStyle/>
          <a:p>
            <a:r>
              <a:rPr lang="zh-TW" altLang="en-US" sz="1600" dirty="0"/>
              <a:t>選擇以課規採用班級開課</a:t>
            </a:r>
          </a:p>
        </p:txBody>
      </p:sp>
      <p:sp>
        <p:nvSpPr>
          <p:cNvPr id="18" name="文字方塊 17">
            <a:extLst>
              <a:ext uri="{FF2B5EF4-FFF2-40B4-BE49-F238E27FC236}">
                <a16:creationId xmlns:a16="http://schemas.microsoft.com/office/drawing/2014/main" id="{1D933CCC-E6AE-C6A0-FFF1-89D2C70C6D5B}"/>
              </a:ext>
            </a:extLst>
          </p:cNvPr>
          <p:cNvSpPr txBox="1"/>
          <p:nvPr/>
        </p:nvSpPr>
        <p:spPr>
          <a:xfrm>
            <a:off x="4717921" y="4212831"/>
            <a:ext cx="2263904" cy="338554"/>
          </a:xfrm>
          <a:prstGeom prst="rect">
            <a:avLst/>
          </a:prstGeom>
          <a:solidFill>
            <a:schemeClr val="accent1">
              <a:lumMod val="40000"/>
              <a:lumOff val="60000"/>
            </a:schemeClr>
          </a:solidFill>
        </p:spPr>
        <p:txBody>
          <a:bodyPr wrap="square">
            <a:spAutoFit/>
          </a:bodyPr>
          <a:lstStyle/>
          <a:p>
            <a:r>
              <a:rPr lang="zh-TW" altLang="en-US" sz="1600" dirty="0"/>
              <a:t>自訂科目名稱輸入班會</a:t>
            </a:r>
          </a:p>
        </p:txBody>
      </p:sp>
      <p:cxnSp>
        <p:nvCxnSpPr>
          <p:cNvPr id="19" name="接點: 肘形 18">
            <a:extLst>
              <a:ext uri="{FF2B5EF4-FFF2-40B4-BE49-F238E27FC236}">
                <a16:creationId xmlns:a16="http://schemas.microsoft.com/office/drawing/2014/main" id="{AABA475B-1256-DA7B-D168-174112BD9F91}"/>
              </a:ext>
            </a:extLst>
          </p:cNvPr>
          <p:cNvCxnSpPr>
            <a:cxnSpLocks/>
            <a:stCxn id="17" idx="1"/>
            <a:endCxn id="16" idx="3"/>
          </p:cNvCxnSpPr>
          <p:nvPr/>
        </p:nvCxnSpPr>
        <p:spPr>
          <a:xfrm rot="10800000">
            <a:off x="1778056" y="2817594"/>
            <a:ext cx="2568451" cy="673661"/>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接點: 肘形 21">
            <a:extLst>
              <a:ext uri="{FF2B5EF4-FFF2-40B4-BE49-F238E27FC236}">
                <a16:creationId xmlns:a16="http://schemas.microsoft.com/office/drawing/2014/main" id="{D97925D4-22FE-C790-B8AC-FF7689CBEDBD}"/>
              </a:ext>
            </a:extLst>
          </p:cNvPr>
          <p:cNvCxnSpPr>
            <a:cxnSpLocks/>
            <a:stCxn id="18" idx="1"/>
            <a:endCxn id="12" idx="2"/>
          </p:cNvCxnSpPr>
          <p:nvPr/>
        </p:nvCxnSpPr>
        <p:spPr>
          <a:xfrm rot="10800000">
            <a:off x="2893807" y="4212832"/>
            <a:ext cx="1824115" cy="169277"/>
          </a:xfrm>
          <a:prstGeom prst="bentConnector2">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9" name="圖片 28">
            <a:extLst>
              <a:ext uri="{FF2B5EF4-FFF2-40B4-BE49-F238E27FC236}">
                <a16:creationId xmlns:a16="http://schemas.microsoft.com/office/drawing/2014/main" id="{681F8FF9-6590-6437-94A8-CADD995C966A}"/>
              </a:ext>
            </a:extLst>
          </p:cNvPr>
          <p:cNvPicPr>
            <a:picLocks noChangeAspect="1"/>
          </p:cNvPicPr>
          <p:nvPr/>
        </p:nvPicPr>
        <p:blipFill>
          <a:blip r:embed="rId3"/>
          <a:stretch>
            <a:fillRect/>
          </a:stretch>
        </p:blipFill>
        <p:spPr>
          <a:xfrm>
            <a:off x="7077015" y="2348291"/>
            <a:ext cx="4767673" cy="2970689"/>
          </a:xfrm>
          <a:prstGeom prst="rect">
            <a:avLst/>
          </a:prstGeom>
        </p:spPr>
      </p:pic>
      <p:sp>
        <p:nvSpPr>
          <p:cNvPr id="36" name="矩形 35">
            <a:extLst>
              <a:ext uri="{FF2B5EF4-FFF2-40B4-BE49-F238E27FC236}">
                <a16:creationId xmlns:a16="http://schemas.microsoft.com/office/drawing/2014/main" id="{0CDACFF8-6370-1C25-88BA-950300DEA472}"/>
              </a:ext>
            </a:extLst>
          </p:cNvPr>
          <p:cNvSpPr/>
          <p:nvPr/>
        </p:nvSpPr>
        <p:spPr>
          <a:xfrm>
            <a:off x="347312" y="4581699"/>
            <a:ext cx="4947764" cy="49164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7" name="文字方塊 36">
            <a:extLst>
              <a:ext uri="{FF2B5EF4-FFF2-40B4-BE49-F238E27FC236}">
                <a16:creationId xmlns:a16="http://schemas.microsoft.com/office/drawing/2014/main" id="{F464D51F-481E-1019-28CF-665D9ABFD557}"/>
              </a:ext>
            </a:extLst>
          </p:cNvPr>
          <p:cNvSpPr txBox="1"/>
          <p:nvPr/>
        </p:nvSpPr>
        <p:spPr>
          <a:xfrm>
            <a:off x="4717921" y="5242623"/>
            <a:ext cx="2263904" cy="338554"/>
          </a:xfrm>
          <a:prstGeom prst="rect">
            <a:avLst/>
          </a:prstGeom>
          <a:solidFill>
            <a:schemeClr val="accent1">
              <a:lumMod val="40000"/>
              <a:lumOff val="60000"/>
            </a:schemeClr>
          </a:solidFill>
        </p:spPr>
        <p:txBody>
          <a:bodyPr wrap="square">
            <a:spAutoFit/>
          </a:bodyPr>
          <a:lstStyle/>
          <a:p>
            <a:r>
              <a:rPr lang="zh-TW" altLang="en-US" sz="1600" dirty="0"/>
              <a:t>自訂科目名稱輸入班會</a:t>
            </a:r>
          </a:p>
        </p:txBody>
      </p:sp>
      <p:cxnSp>
        <p:nvCxnSpPr>
          <p:cNvPr id="38" name="接點: 肘形 37">
            <a:extLst>
              <a:ext uri="{FF2B5EF4-FFF2-40B4-BE49-F238E27FC236}">
                <a16:creationId xmlns:a16="http://schemas.microsoft.com/office/drawing/2014/main" id="{0D6A4A36-AF0B-4DC0-A61E-7A1E0A8198B1}"/>
              </a:ext>
            </a:extLst>
          </p:cNvPr>
          <p:cNvCxnSpPr>
            <a:cxnSpLocks/>
            <a:stCxn id="37" idx="1"/>
            <a:endCxn id="36" idx="2"/>
          </p:cNvCxnSpPr>
          <p:nvPr/>
        </p:nvCxnSpPr>
        <p:spPr>
          <a:xfrm rot="10800000">
            <a:off x="2821195" y="5073348"/>
            <a:ext cx="1896727" cy="338552"/>
          </a:xfrm>
          <a:prstGeom prst="bentConnector2">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555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圖片 33">
            <a:extLst>
              <a:ext uri="{FF2B5EF4-FFF2-40B4-BE49-F238E27FC236}">
                <a16:creationId xmlns:a16="http://schemas.microsoft.com/office/drawing/2014/main" id="{84915B33-3B2D-9D9D-CE52-31BB6B55C439}"/>
              </a:ext>
            </a:extLst>
          </p:cNvPr>
          <p:cNvPicPr>
            <a:picLocks noChangeAspect="1"/>
          </p:cNvPicPr>
          <p:nvPr/>
        </p:nvPicPr>
        <p:blipFill>
          <a:blip r:embed="rId2"/>
          <a:stretch>
            <a:fillRect/>
          </a:stretch>
        </p:blipFill>
        <p:spPr>
          <a:xfrm>
            <a:off x="485424" y="2280051"/>
            <a:ext cx="4991797" cy="4163006"/>
          </a:xfrm>
          <a:prstGeom prst="rect">
            <a:avLst/>
          </a:prstGeom>
        </p:spPr>
      </p:pic>
      <p:pic>
        <p:nvPicPr>
          <p:cNvPr id="32" name="圖片 31">
            <a:extLst>
              <a:ext uri="{FF2B5EF4-FFF2-40B4-BE49-F238E27FC236}">
                <a16:creationId xmlns:a16="http://schemas.microsoft.com/office/drawing/2014/main" id="{1D7FEAC7-9445-5B1B-340F-F97ACC63589C}"/>
              </a:ext>
            </a:extLst>
          </p:cNvPr>
          <p:cNvPicPr>
            <a:picLocks noChangeAspect="1"/>
          </p:cNvPicPr>
          <p:nvPr/>
        </p:nvPicPr>
        <p:blipFill>
          <a:blip r:embed="rId3"/>
          <a:stretch>
            <a:fillRect/>
          </a:stretch>
        </p:blipFill>
        <p:spPr>
          <a:xfrm>
            <a:off x="6480933" y="2272375"/>
            <a:ext cx="5620100" cy="3307065"/>
          </a:xfrm>
          <a:prstGeom prst="rect">
            <a:avLst/>
          </a:prstGeom>
        </p:spPr>
      </p:pic>
      <p:sp>
        <p:nvSpPr>
          <p:cNvPr id="2" name="標題 1">
            <a:extLst>
              <a:ext uri="{FF2B5EF4-FFF2-40B4-BE49-F238E27FC236}">
                <a16:creationId xmlns:a16="http://schemas.microsoft.com/office/drawing/2014/main" id="{C449D3AC-0F84-3345-8C09-6B86197C2A63}"/>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跨班預開課範例三</a:t>
            </a:r>
          </a:p>
        </p:txBody>
      </p:sp>
      <p:sp>
        <p:nvSpPr>
          <p:cNvPr id="6" name="投影片編號版面配置區 5">
            <a:extLst>
              <a:ext uri="{FF2B5EF4-FFF2-40B4-BE49-F238E27FC236}">
                <a16:creationId xmlns:a16="http://schemas.microsoft.com/office/drawing/2014/main" id="{B3567391-7121-C6AA-8379-2E16AA66790A}"/>
              </a:ext>
            </a:extLst>
          </p:cNvPr>
          <p:cNvSpPr>
            <a:spLocks noGrp="1"/>
          </p:cNvSpPr>
          <p:nvPr>
            <p:ph type="sldNum" sz="quarter" idx="12"/>
          </p:nvPr>
        </p:nvSpPr>
        <p:spPr>
          <a:xfrm>
            <a:off x="11610808" y="6423887"/>
            <a:ext cx="490225" cy="277091"/>
          </a:xfrm>
        </p:spPr>
        <p:txBody>
          <a:bodyPr/>
          <a:lstStyle/>
          <a:p>
            <a:pPr algn="ctr"/>
            <a:fld id="{534AF3B0-7061-4301-92CD-197F97EF81A1}" type="slidenum">
              <a:rPr lang="zh-TW" altLang="en-US" sz="1600" b="1" smtClean="0"/>
              <a:pPr algn="ctr"/>
              <a:t>29</a:t>
            </a:fld>
            <a:endParaRPr lang="zh-TW" altLang="en-US" sz="1600" b="1" dirty="0"/>
          </a:p>
        </p:txBody>
      </p:sp>
      <p:sp>
        <p:nvSpPr>
          <p:cNvPr id="5" name="橢圓 4">
            <a:extLst>
              <a:ext uri="{FF2B5EF4-FFF2-40B4-BE49-F238E27FC236}">
                <a16:creationId xmlns:a16="http://schemas.microsoft.com/office/drawing/2014/main" id="{CF3F691F-326D-BBBC-DFC8-25D1355A7E69}"/>
              </a:ext>
            </a:extLst>
          </p:cNvPr>
          <p:cNvSpPr/>
          <p:nvPr/>
        </p:nvSpPr>
        <p:spPr>
          <a:xfrm>
            <a:off x="11610808" y="6317320"/>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6FE2E13A-029D-5C63-7949-94CA0252D5F8}"/>
              </a:ext>
            </a:extLst>
          </p:cNvPr>
          <p:cNvSpPr/>
          <p:nvPr/>
        </p:nvSpPr>
        <p:spPr>
          <a:xfrm>
            <a:off x="581192" y="2490669"/>
            <a:ext cx="1368067" cy="3640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a:extLst>
              <a:ext uri="{FF2B5EF4-FFF2-40B4-BE49-F238E27FC236}">
                <a16:creationId xmlns:a16="http://schemas.microsoft.com/office/drawing/2014/main" id="{835F46ED-F89F-D256-4C9A-68FE8272B19A}"/>
              </a:ext>
            </a:extLst>
          </p:cNvPr>
          <p:cNvSpPr/>
          <p:nvPr/>
        </p:nvSpPr>
        <p:spPr>
          <a:xfrm>
            <a:off x="581192" y="3617953"/>
            <a:ext cx="4905557" cy="3640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文字方塊 16">
            <a:extLst>
              <a:ext uri="{FF2B5EF4-FFF2-40B4-BE49-F238E27FC236}">
                <a16:creationId xmlns:a16="http://schemas.microsoft.com/office/drawing/2014/main" id="{CF1276A5-1ED8-7AFE-5281-DB8FBD0816ED}"/>
              </a:ext>
            </a:extLst>
          </p:cNvPr>
          <p:cNvSpPr txBox="1"/>
          <p:nvPr/>
        </p:nvSpPr>
        <p:spPr>
          <a:xfrm>
            <a:off x="3765481" y="3150363"/>
            <a:ext cx="2635319" cy="338554"/>
          </a:xfrm>
          <a:prstGeom prst="rect">
            <a:avLst/>
          </a:prstGeom>
          <a:solidFill>
            <a:schemeClr val="accent1">
              <a:lumMod val="40000"/>
              <a:lumOff val="60000"/>
            </a:schemeClr>
          </a:solidFill>
        </p:spPr>
        <p:txBody>
          <a:bodyPr wrap="square">
            <a:spAutoFit/>
          </a:bodyPr>
          <a:lstStyle/>
          <a:p>
            <a:r>
              <a:rPr lang="zh-TW" altLang="en-US" sz="1600" dirty="0"/>
              <a:t>選擇以課規採用班級開課</a:t>
            </a:r>
          </a:p>
        </p:txBody>
      </p:sp>
      <p:sp>
        <p:nvSpPr>
          <p:cNvPr id="18" name="文字方塊 17">
            <a:extLst>
              <a:ext uri="{FF2B5EF4-FFF2-40B4-BE49-F238E27FC236}">
                <a16:creationId xmlns:a16="http://schemas.microsoft.com/office/drawing/2014/main" id="{1D933CCC-E6AE-C6A0-FFF1-89D2C70C6D5B}"/>
              </a:ext>
            </a:extLst>
          </p:cNvPr>
          <p:cNvSpPr txBox="1"/>
          <p:nvPr/>
        </p:nvSpPr>
        <p:spPr>
          <a:xfrm>
            <a:off x="4169089" y="4082895"/>
            <a:ext cx="2231711" cy="338554"/>
          </a:xfrm>
          <a:prstGeom prst="rect">
            <a:avLst/>
          </a:prstGeom>
          <a:solidFill>
            <a:schemeClr val="accent1">
              <a:lumMod val="40000"/>
              <a:lumOff val="60000"/>
            </a:schemeClr>
          </a:solidFill>
        </p:spPr>
        <p:txBody>
          <a:bodyPr wrap="square">
            <a:spAutoFit/>
          </a:bodyPr>
          <a:lstStyle/>
          <a:p>
            <a:r>
              <a:rPr lang="zh-TW" altLang="en-US" sz="1600" dirty="0"/>
              <a:t>自訂科目名稱輸入週會</a:t>
            </a:r>
          </a:p>
        </p:txBody>
      </p:sp>
      <p:cxnSp>
        <p:nvCxnSpPr>
          <p:cNvPr id="19" name="接點: 肘形 18">
            <a:extLst>
              <a:ext uri="{FF2B5EF4-FFF2-40B4-BE49-F238E27FC236}">
                <a16:creationId xmlns:a16="http://schemas.microsoft.com/office/drawing/2014/main" id="{AABA475B-1256-DA7B-D168-174112BD9F91}"/>
              </a:ext>
            </a:extLst>
          </p:cNvPr>
          <p:cNvCxnSpPr>
            <a:cxnSpLocks/>
            <a:stCxn id="17" idx="1"/>
            <a:endCxn id="16" idx="3"/>
          </p:cNvCxnSpPr>
          <p:nvPr/>
        </p:nvCxnSpPr>
        <p:spPr>
          <a:xfrm rot="10800000">
            <a:off x="1949259" y="2672684"/>
            <a:ext cx="1816222" cy="646956"/>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接點: 肘形 21">
            <a:extLst>
              <a:ext uri="{FF2B5EF4-FFF2-40B4-BE49-F238E27FC236}">
                <a16:creationId xmlns:a16="http://schemas.microsoft.com/office/drawing/2014/main" id="{D97925D4-22FE-C790-B8AC-FF7689CBEDBD}"/>
              </a:ext>
            </a:extLst>
          </p:cNvPr>
          <p:cNvCxnSpPr>
            <a:cxnSpLocks/>
            <a:stCxn id="18" idx="1"/>
            <a:endCxn id="12" idx="2"/>
          </p:cNvCxnSpPr>
          <p:nvPr/>
        </p:nvCxnSpPr>
        <p:spPr>
          <a:xfrm rot="10800000">
            <a:off x="3033971" y="3981982"/>
            <a:ext cx="1135118" cy="270190"/>
          </a:xfrm>
          <a:prstGeom prst="bentConnector2">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文字方塊 24">
            <a:extLst>
              <a:ext uri="{FF2B5EF4-FFF2-40B4-BE49-F238E27FC236}">
                <a16:creationId xmlns:a16="http://schemas.microsoft.com/office/drawing/2014/main" id="{DC8498B8-FEFB-A417-FEA8-B8DC48F38897}"/>
              </a:ext>
            </a:extLst>
          </p:cNvPr>
          <p:cNvSpPr txBox="1"/>
          <p:nvPr/>
        </p:nvSpPr>
        <p:spPr>
          <a:xfrm>
            <a:off x="4116443" y="4856539"/>
            <a:ext cx="2231538" cy="338554"/>
          </a:xfrm>
          <a:prstGeom prst="rect">
            <a:avLst/>
          </a:prstGeom>
          <a:solidFill>
            <a:schemeClr val="accent1">
              <a:lumMod val="40000"/>
              <a:lumOff val="60000"/>
            </a:schemeClr>
          </a:solidFill>
        </p:spPr>
        <p:txBody>
          <a:bodyPr wrap="square">
            <a:spAutoFit/>
          </a:bodyPr>
          <a:lstStyle/>
          <a:p>
            <a:r>
              <a:rPr lang="zh-TW" altLang="en-US" sz="1600" dirty="0"/>
              <a:t>自訂科目名稱輸入週會</a:t>
            </a:r>
          </a:p>
        </p:txBody>
      </p:sp>
      <p:cxnSp>
        <p:nvCxnSpPr>
          <p:cNvPr id="26" name="接點: 肘形 25">
            <a:extLst>
              <a:ext uri="{FF2B5EF4-FFF2-40B4-BE49-F238E27FC236}">
                <a16:creationId xmlns:a16="http://schemas.microsoft.com/office/drawing/2014/main" id="{28952836-3A3D-02D6-2C9C-9D2FEF638086}"/>
              </a:ext>
            </a:extLst>
          </p:cNvPr>
          <p:cNvCxnSpPr>
            <a:cxnSpLocks/>
            <a:stCxn id="25" idx="1"/>
            <a:endCxn id="27" idx="2"/>
          </p:cNvCxnSpPr>
          <p:nvPr/>
        </p:nvCxnSpPr>
        <p:spPr>
          <a:xfrm rot="10800000">
            <a:off x="2981325" y="4846150"/>
            <a:ext cx="1135119" cy="179666"/>
          </a:xfrm>
          <a:prstGeom prst="bentConnector2">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AAC9B26E-7779-CF95-B2E6-61C5D7B59228}"/>
              </a:ext>
            </a:extLst>
          </p:cNvPr>
          <p:cNvSpPr/>
          <p:nvPr/>
        </p:nvSpPr>
        <p:spPr>
          <a:xfrm>
            <a:off x="528545" y="4482121"/>
            <a:ext cx="4905557" cy="3640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1952620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9D7F3BA2-C386-064D-BF39-3C4D281ED369}"/>
              </a:ext>
            </a:extLst>
          </p:cNvPr>
          <p:cNvSpPr/>
          <p:nvPr/>
        </p:nvSpPr>
        <p:spPr>
          <a:xfrm>
            <a:off x="10287600" y="2567891"/>
            <a:ext cx="1857681" cy="2258406"/>
          </a:xfrm>
          <a:prstGeom prst="rect">
            <a:avLst/>
          </a:prstGeom>
          <a:solidFill>
            <a:schemeClr val="accent3">
              <a:lumMod val="40000"/>
              <a:lumOff val="60000"/>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46">
            <a:extLst>
              <a:ext uri="{FF2B5EF4-FFF2-40B4-BE49-F238E27FC236}">
                <a16:creationId xmlns:a16="http://schemas.microsoft.com/office/drawing/2014/main" id="{6425CBA1-0808-4261-4F26-BAF7CA55BE84}"/>
              </a:ext>
            </a:extLst>
          </p:cNvPr>
          <p:cNvSpPr/>
          <p:nvPr/>
        </p:nvSpPr>
        <p:spPr>
          <a:xfrm>
            <a:off x="7692750" y="2604269"/>
            <a:ext cx="1769495" cy="2258406"/>
          </a:xfrm>
          <a:prstGeom prst="rect">
            <a:avLst/>
          </a:prstGeom>
          <a:solidFill>
            <a:schemeClr val="accent6">
              <a:lumMod val="20000"/>
              <a:lumOff val="80000"/>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C449D3AC-0F84-3345-8C09-6B86197C2A63}"/>
              </a:ext>
            </a:extLst>
          </p:cNvPr>
          <p:cNvSpPr>
            <a:spLocks noGrp="1"/>
          </p:cNvSpPr>
          <p:nvPr>
            <p:ph type="title"/>
          </p:nvPr>
        </p:nvSpPr>
        <p:spPr/>
        <p:txBody>
          <a:bodyPr>
            <a:normAutofit/>
          </a:bodyPr>
          <a:lstStyle/>
          <a:p>
            <a:r>
              <a:rPr lang="zh-TW" altLang="en-US" sz="3600" dirty="0"/>
              <a:t>預開課作業流程</a:t>
            </a:r>
            <a:r>
              <a:rPr lang="en-US" altLang="zh-TW" sz="3600" dirty="0"/>
              <a:t>(</a:t>
            </a:r>
            <a:r>
              <a:rPr lang="zh-TW" altLang="en-US" sz="3600" dirty="0"/>
              <a:t>學期中預開下學期課程</a:t>
            </a:r>
            <a:r>
              <a:rPr lang="en-US" altLang="zh-TW" sz="3600" dirty="0"/>
              <a:t>)</a:t>
            </a:r>
            <a:endParaRPr lang="zh-TW" altLang="en-US" sz="3600" dirty="0"/>
          </a:p>
        </p:txBody>
      </p:sp>
      <p:sp>
        <p:nvSpPr>
          <p:cNvPr id="6" name="投影片編號版面配置區 5">
            <a:extLst>
              <a:ext uri="{FF2B5EF4-FFF2-40B4-BE49-F238E27FC236}">
                <a16:creationId xmlns:a16="http://schemas.microsoft.com/office/drawing/2014/main" id="{B3567391-7121-C6AA-8379-2E16AA66790A}"/>
              </a:ext>
            </a:extLst>
          </p:cNvPr>
          <p:cNvSpPr>
            <a:spLocks noGrp="1"/>
          </p:cNvSpPr>
          <p:nvPr>
            <p:ph type="sldNum" sz="quarter" idx="12"/>
          </p:nvPr>
        </p:nvSpPr>
        <p:spPr>
          <a:xfrm>
            <a:off x="439473" y="6244811"/>
            <a:ext cx="490225" cy="277091"/>
          </a:xfrm>
        </p:spPr>
        <p:txBody>
          <a:bodyPr/>
          <a:lstStyle/>
          <a:p>
            <a:pPr algn="ctr"/>
            <a:fld id="{534AF3B0-7061-4301-92CD-197F97EF81A1}" type="slidenum">
              <a:rPr lang="zh-TW" altLang="en-US" sz="1600" b="1" smtClean="0"/>
              <a:pPr algn="ctr"/>
              <a:t>3</a:t>
            </a:fld>
            <a:endParaRPr lang="zh-TW" altLang="en-US" sz="1600" b="1" dirty="0"/>
          </a:p>
        </p:txBody>
      </p:sp>
      <p:sp>
        <p:nvSpPr>
          <p:cNvPr id="5" name="橢圓 4">
            <a:extLst>
              <a:ext uri="{FF2B5EF4-FFF2-40B4-BE49-F238E27FC236}">
                <a16:creationId xmlns:a16="http://schemas.microsoft.com/office/drawing/2014/main" id="{CF3F691F-326D-BBBC-DFC8-25D1355A7E69}"/>
              </a:ext>
            </a:extLst>
          </p:cNvPr>
          <p:cNvSpPr/>
          <p:nvPr/>
        </p:nvSpPr>
        <p:spPr>
          <a:xfrm>
            <a:off x="439473" y="6138244"/>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5" name="群組 14">
            <a:extLst>
              <a:ext uri="{FF2B5EF4-FFF2-40B4-BE49-F238E27FC236}">
                <a16:creationId xmlns:a16="http://schemas.microsoft.com/office/drawing/2014/main" id="{C31E1984-AC29-AC39-54BE-DA8A2FFD2718}"/>
              </a:ext>
            </a:extLst>
          </p:cNvPr>
          <p:cNvGrpSpPr/>
          <p:nvPr/>
        </p:nvGrpSpPr>
        <p:grpSpPr>
          <a:xfrm>
            <a:off x="2894759" y="3154783"/>
            <a:ext cx="1748512" cy="726701"/>
            <a:chOff x="6180815" y="1937777"/>
            <a:chExt cx="1963076" cy="1136073"/>
          </a:xfrm>
        </p:grpSpPr>
        <p:sp>
          <p:nvSpPr>
            <p:cNvPr id="86" name="矩形: 圓角 85">
              <a:extLst>
                <a:ext uri="{FF2B5EF4-FFF2-40B4-BE49-F238E27FC236}">
                  <a16:creationId xmlns:a16="http://schemas.microsoft.com/office/drawing/2014/main" id="{7A7F809A-9003-E58F-C08E-1EB3BBB15511}"/>
                </a:ext>
              </a:extLst>
            </p:cNvPr>
            <p:cNvSpPr/>
            <p:nvPr/>
          </p:nvSpPr>
          <p:spPr>
            <a:xfrm>
              <a:off x="6180815" y="1937777"/>
              <a:ext cx="1963076" cy="1136073"/>
            </a:xfrm>
            <a:prstGeom prst="roundRect">
              <a:avLst/>
            </a:prstGeom>
            <a:solidFill>
              <a:srgbClr val="FF9999"/>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ysClr val="windowText" lastClr="000000"/>
                  </a:solidFill>
                </a:rPr>
                <a:t>原班開課</a:t>
              </a:r>
            </a:p>
          </p:txBody>
        </p:sp>
        <p:pic>
          <p:nvPicPr>
            <p:cNvPr id="75" name="圖片 74">
              <a:extLst>
                <a:ext uri="{FF2B5EF4-FFF2-40B4-BE49-F238E27FC236}">
                  <a16:creationId xmlns:a16="http://schemas.microsoft.com/office/drawing/2014/main" id="{80D5FFD0-1AC6-A868-6628-57D4000F7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5660" y="2095996"/>
              <a:ext cx="734195" cy="734195"/>
            </a:xfrm>
            <a:prstGeom prst="rect">
              <a:avLst/>
            </a:prstGeom>
          </p:spPr>
        </p:pic>
      </p:grpSp>
      <p:pic>
        <p:nvPicPr>
          <p:cNvPr id="3" name="Picture 2">
            <a:extLst>
              <a:ext uri="{FF2B5EF4-FFF2-40B4-BE49-F238E27FC236}">
                <a16:creationId xmlns:a16="http://schemas.microsoft.com/office/drawing/2014/main" id="{1283E2CB-AA1D-E0A6-DDB1-0C6F4148B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854" y="6107252"/>
            <a:ext cx="1809582" cy="52121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群組 8">
            <a:extLst>
              <a:ext uri="{FF2B5EF4-FFF2-40B4-BE49-F238E27FC236}">
                <a16:creationId xmlns:a16="http://schemas.microsoft.com/office/drawing/2014/main" id="{015494F6-434E-39EF-A278-EC650956FFC4}"/>
              </a:ext>
            </a:extLst>
          </p:cNvPr>
          <p:cNvGrpSpPr/>
          <p:nvPr/>
        </p:nvGrpSpPr>
        <p:grpSpPr>
          <a:xfrm>
            <a:off x="46719" y="3561576"/>
            <a:ext cx="1914926" cy="1149319"/>
            <a:chOff x="684585" y="1945255"/>
            <a:chExt cx="1963076" cy="1271607"/>
          </a:xfrm>
        </p:grpSpPr>
        <p:sp>
          <p:nvSpPr>
            <p:cNvPr id="104" name="矩形: 圓角 103">
              <a:extLst>
                <a:ext uri="{FF2B5EF4-FFF2-40B4-BE49-F238E27FC236}">
                  <a16:creationId xmlns:a16="http://schemas.microsoft.com/office/drawing/2014/main" id="{69CE10C5-6E4D-E93B-25A4-5018A0AF0AFA}"/>
                </a:ext>
              </a:extLst>
            </p:cNvPr>
            <p:cNvSpPr/>
            <p:nvPr/>
          </p:nvSpPr>
          <p:spPr>
            <a:xfrm>
              <a:off x="684585" y="1945255"/>
              <a:ext cx="1963076" cy="1271607"/>
            </a:xfrm>
            <a:prstGeom prst="roundRect">
              <a:avLst/>
            </a:prstGeom>
            <a:solidFill>
              <a:srgbClr val="FFFFCC"/>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zh-TW" altLang="en-US" b="1" dirty="0">
                  <a:solidFill>
                    <a:sysClr val="windowText" lastClr="000000"/>
                  </a:solidFill>
                </a:rPr>
                <a:t>產生</a:t>
              </a:r>
              <a:endParaRPr lang="en-US" altLang="zh-TW" b="1" dirty="0">
                <a:solidFill>
                  <a:sysClr val="windowText" lastClr="000000"/>
                </a:solidFill>
              </a:endParaRPr>
            </a:p>
            <a:p>
              <a:r>
                <a:rPr lang="zh-TW" altLang="en-US" b="1" dirty="0">
                  <a:solidFill>
                    <a:sysClr val="windowText" lastClr="000000"/>
                  </a:solidFill>
                </a:rPr>
                <a:t>預開班級</a:t>
              </a:r>
              <a:endParaRPr lang="en-US" altLang="zh-TW" b="1" dirty="0">
                <a:solidFill>
                  <a:sysClr val="windowText" lastClr="000000"/>
                </a:solidFill>
              </a:endParaRPr>
            </a:p>
            <a:p>
              <a:r>
                <a:rPr lang="en-US" altLang="zh-TW" b="1" dirty="0">
                  <a:solidFill>
                    <a:sysClr val="windowText" lastClr="000000"/>
                  </a:solidFill>
                </a:rPr>
                <a:t>(</a:t>
              </a:r>
              <a:r>
                <a:rPr lang="zh-TW" altLang="en-US" b="1" dirty="0">
                  <a:solidFill>
                    <a:sysClr val="windowText" lastClr="000000"/>
                  </a:solidFill>
                </a:rPr>
                <a:t>下學年度學期</a:t>
              </a:r>
              <a:r>
                <a:rPr lang="en-US" altLang="zh-TW" b="1" dirty="0">
                  <a:solidFill>
                    <a:sysClr val="windowText" lastClr="000000"/>
                  </a:solidFill>
                </a:rPr>
                <a:t>)</a:t>
              </a:r>
              <a:endParaRPr lang="zh-TW" altLang="en-US" b="1" dirty="0">
                <a:solidFill>
                  <a:sysClr val="windowText" lastClr="000000"/>
                </a:solidFill>
              </a:endParaRPr>
            </a:p>
          </p:txBody>
        </p:sp>
        <p:pic>
          <p:nvPicPr>
            <p:cNvPr id="7" name="圖片 6">
              <a:extLst>
                <a:ext uri="{FF2B5EF4-FFF2-40B4-BE49-F238E27FC236}">
                  <a16:creationId xmlns:a16="http://schemas.microsoft.com/office/drawing/2014/main" id="{3C7DF20F-70AA-5818-9995-1060FE6890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9890" y="2215251"/>
              <a:ext cx="603478" cy="603478"/>
            </a:xfrm>
            <a:prstGeom prst="rect">
              <a:avLst/>
            </a:prstGeom>
          </p:spPr>
        </p:pic>
      </p:grpSp>
      <p:sp>
        <p:nvSpPr>
          <p:cNvPr id="14" name="箭號: 向下 13">
            <a:extLst>
              <a:ext uri="{FF2B5EF4-FFF2-40B4-BE49-F238E27FC236}">
                <a16:creationId xmlns:a16="http://schemas.microsoft.com/office/drawing/2014/main" id="{F1810502-C4A2-B709-5CB6-D4362DCFF979}"/>
              </a:ext>
            </a:extLst>
          </p:cNvPr>
          <p:cNvSpPr/>
          <p:nvPr/>
        </p:nvSpPr>
        <p:spPr>
          <a:xfrm rot="16200000">
            <a:off x="2161198" y="3822065"/>
            <a:ext cx="476315"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8" name="群組 17">
            <a:extLst>
              <a:ext uri="{FF2B5EF4-FFF2-40B4-BE49-F238E27FC236}">
                <a16:creationId xmlns:a16="http://schemas.microsoft.com/office/drawing/2014/main" id="{B1BDE741-29E9-4108-082A-2E73476E4303}"/>
              </a:ext>
            </a:extLst>
          </p:cNvPr>
          <p:cNvGrpSpPr/>
          <p:nvPr/>
        </p:nvGrpSpPr>
        <p:grpSpPr>
          <a:xfrm>
            <a:off x="2890905" y="3974055"/>
            <a:ext cx="1738960" cy="726701"/>
            <a:chOff x="6180815" y="1937777"/>
            <a:chExt cx="1963076" cy="1136073"/>
          </a:xfrm>
          <a:solidFill>
            <a:srgbClr val="00B0F0"/>
          </a:solidFill>
        </p:grpSpPr>
        <p:sp>
          <p:nvSpPr>
            <p:cNvPr id="19" name="矩形: 圓角 18">
              <a:extLst>
                <a:ext uri="{FF2B5EF4-FFF2-40B4-BE49-F238E27FC236}">
                  <a16:creationId xmlns:a16="http://schemas.microsoft.com/office/drawing/2014/main" id="{A91D6AFE-398E-11EE-B467-52A43A0F3892}"/>
                </a:ext>
              </a:extLst>
            </p:cNvPr>
            <p:cNvSpPr/>
            <p:nvPr/>
          </p:nvSpPr>
          <p:spPr>
            <a:xfrm>
              <a:off x="6180815" y="1937777"/>
              <a:ext cx="1963076" cy="1136073"/>
            </a:xfrm>
            <a:prstGeom prst="roundRect">
              <a:avLst/>
            </a:prstGeom>
            <a:grp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ysClr val="windowText" lastClr="000000"/>
                  </a:solidFill>
                </a:rPr>
                <a:t>跨班開課</a:t>
              </a:r>
            </a:p>
          </p:txBody>
        </p:sp>
        <p:pic>
          <p:nvPicPr>
            <p:cNvPr id="20" name="圖片 19">
              <a:extLst>
                <a:ext uri="{FF2B5EF4-FFF2-40B4-BE49-F238E27FC236}">
                  <a16:creationId xmlns:a16="http://schemas.microsoft.com/office/drawing/2014/main" id="{E49F1759-7CA2-5CEF-C126-2CEBE5CF4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5660" y="2095996"/>
              <a:ext cx="734195" cy="734195"/>
            </a:xfrm>
            <a:prstGeom prst="rect">
              <a:avLst/>
            </a:prstGeom>
            <a:grpFill/>
          </p:spPr>
        </p:pic>
      </p:grpSp>
      <p:grpSp>
        <p:nvGrpSpPr>
          <p:cNvPr id="27" name="群組 26">
            <a:extLst>
              <a:ext uri="{FF2B5EF4-FFF2-40B4-BE49-F238E27FC236}">
                <a16:creationId xmlns:a16="http://schemas.microsoft.com/office/drawing/2014/main" id="{6CF80350-20E3-E1C1-B4C7-BFB417E4F49A}"/>
              </a:ext>
            </a:extLst>
          </p:cNvPr>
          <p:cNvGrpSpPr/>
          <p:nvPr/>
        </p:nvGrpSpPr>
        <p:grpSpPr>
          <a:xfrm>
            <a:off x="2872260" y="4819677"/>
            <a:ext cx="1738960" cy="722272"/>
            <a:chOff x="4775014" y="5062466"/>
            <a:chExt cx="1963076" cy="1245757"/>
          </a:xfrm>
          <a:solidFill>
            <a:srgbClr val="92D050"/>
          </a:solidFill>
        </p:grpSpPr>
        <p:sp>
          <p:nvSpPr>
            <p:cNvPr id="24" name="矩形: 圓角 23">
              <a:extLst>
                <a:ext uri="{FF2B5EF4-FFF2-40B4-BE49-F238E27FC236}">
                  <a16:creationId xmlns:a16="http://schemas.microsoft.com/office/drawing/2014/main" id="{38BF43EE-6722-D598-79B7-D76F911C4ADF}"/>
                </a:ext>
              </a:extLst>
            </p:cNvPr>
            <p:cNvSpPr/>
            <p:nvPr/>
          </p:nvSpPr>
          <p:spPr>
            <a:xfrm>
              <a:off x="4775014" y="5062466"/>
              <a:ext cx="1963076" cy="1245757"/>
            </a:xfrm>
            <a:prstGeom prst="roundRect">
              <a:avLst/>
            </a:prstGeom>
            <a:grp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ysClr val="windowText" lastClr="000000"/>
                  </a:solidFill>
                </a:rPr>
                <a:t>自訂開課</a:t>
              </a:r>
            </a:p>
          </p:txBody>
        </p:sp>
        <p:pic>
          <p:nvPicPr>
            <p:cNvPr id="25" name="圖片 24">
              <a:extLst>
                <a:ext uri="{FF2B5EF4-FFF2-40B4-BE49-F238E27FC236}">
                  <a16:creationId xmlns:a16="http://schemas.microsoft.com/office/drawing/2014/main" id="{396ED494-D832-8897-4335-4A5AA899C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9859" y="5282804"/>
              <a:ext cx="734195" cy="805079"/>
            </a:xfrm>
            <a:prstGeom prst="rect">
              <a:avLst/>
            </a:prstGeom>
            <a:grpFill/>
          </p:spPr>
        </p:pic>
      </p:grpSp>
      <p:grpSp>
        <p:nvGrpSpPr>
          <p:cNvPr id="41" name="群組 40">
            <a:extLst>
              <a:ext uri="{FF2B5EF4-FFF2-40B4-BE49-F238E27FC236}">
                <a16:creationId xmlns:a16="http://schemas.microsoft.com/office/drawing/2014/main" id="{D83CB37E-06E0-5041-7180-3751A9060456}"/>
              </a:ext>
            </a:extLst>
          </p:cNvPr>
          <p:cNvGrpSpPr/>
          <p:nvPr/>
        </p:nvGrpSpPr>
        <p:grpSpPr>
          <a:xfrm>
            <a:off x="5396323" y="5497645"/>
            <a:ext cx="1584000" cy="1013800"/>
            <a:chOff x="8903603" y="2631100"/>
            <a:chExt cx="1584000" cy="864000"/>
          </a:xfrm>
        </p:grpSpPr>
        <p:sp>
          <p:nvSpPr>
            <p:cNvPr id="38" name="矩形: 圓角 37">
              <a:extLst>
                <a:ext uri="{FF2B5EF4-FFF2-40B4-BE49-F238E27FC236}">
                  <a16:creationId xmlns:a16="http://schemas.microsoft.com/office/drawing/2014/main" id="{2B7FC80C-A645-8858-54DB-AC1FCAE8B7AD}"/>
                </a:ext>
              </a:extLst>
            </p:cNvPr>
            <p:cNvSpPr/>
            <p:nvPr/>
          </p:nvSpPr>
          <p:spPr>
            <a:xfrm>
              <a:off x="8903603" y="2631100"/>
              <a:ext cx="1584000" cy="864000"/>
            </a:xfrm>
            <a:prstGeom prst="roundRect">
              <a:avLst/>
            </a:prstGeom>
            <a:solidFill>
              <a:srgbClr val="FFFF00"/>
            </a:solidFill>
            <a:ln w="1905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ysClr val="windowText" lastClr="000000"/>
                  </a:solidFill>
                </a:rPr>
                <a:t>排課系統</a:t>
              </a:r>
            </a:p>
          </p:txBody>
        </p:sp>
        <p:pic>
          <p:nvPicPr>
            <p:cNvPr id="39" name="圖形 38" descr="日曆 以實心填滿">
              <a:extLst>
                <a:ext uri="{FF2B5EF4-FFF2-40B4-BE49-F238E27FC236}">
                  <a16:creationId xmlns:a16="http://schemas.microsoft.com/office/drawing/2014/main" id="{F59209EA-41F1-590B-A95E-26B18BA082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46833" y="2792715"/>
              <a:ext cx="540770" cy="540770"/>
            </a:xfrm>
            <a:prstGeom prst="rect">
              <a:avLst/>
            </a:prstGeom>
          </p:spPr>
        </p:pic>
      </p:grpSp>
      <p:grpSp>
        <p:nvGrpSpPr>
          <p:cNvPr id="4" name="群組 3">
            <a:extLst>
              <a:ext uri="{FF2B5EF4-FFF2-40B4-BE49-F238E27FC236}">
                <a16:creationId xmlns:a16="http://schemas.microsoft.com/office/drawing/2014/main" id="{8B6EBF04-4AA8-D8EF-11D4-093758E5997E}"/>
              </a:ext>
            </a:extLst>
          </p:cNvPr>
          <p:cNvGrpSpPr/>
          <p:nvPr/>
        </p:nvGrpSpPr>
        <p:grpSpPr>
          <a:xfrm>
            <a:off x="7794284" y="3697094"/>
            <a:ext cx="1584000" cy="1013801"/>
            <a:chOff x="8432875" y="2169264"/>
            <a:chExt cx="1584000" cy="1013801"/>
          </a:xfrm>
        </p:grpSpPr>
        <p:sp>
          <p:nvSpPr>
            <p:cNvPr id="42" name="矩形: 圓角 41">
              <a:extLst>
                <a:ext uri="{FF2B5EF4-FFF2-40B4-BE49-F238E27FC236}">
                  <a16:creationId xmlns:a16="http://schemas.microsoft.com/office/drawing/2014/main" id="{93EE0B83-54BF-E67D-3E2C-6152C6A038B7}"/>
                </a:ext>
              </a:extLst>
            </p:cNvPr>
            <p:cNvSpPr/>
            <p:nvPr/>
          </p:nvSpPr>
          <p:spPr>
            <a:xfrm>
              <a:off x="8432875" y="2169264"/>
              <a:ext cx="1584000" cy="1013801"/>
            </a:xfrm>
            <a:prstGeom prst="round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b="1" dirty="0">
                  <a:solidFill>
                    <a:sysClr val="windowText" lastClr="000000"/>
                  </a:solidFill>
                </a:rPr>
                <a:t>完整</a:t>
              </a:r>
              <a:endParaRPr lang="en-US" altLang="zh-TW" sz="1600" b="1" dirty="0">
                <a:solidFill>
                  <a:sysClr val="windowText" lastClr="000000"/>
                </a:solidFill>
              </a:endParaRPr>
            </a:p>
            <a:p>
              <a:r>
                <a:rPr lang="zh-TW" altLang="en-US" sz="1600" b="1" dirty="0">
                  <a:solidFill>
                    <a:sysClr val="windowText" lastClr="000000"/>
                  </a:solidFill>
                </a:rPr>
                <a:t>預開課程  </a:t>
              </a:r>
            </a:p>
          </p:txBody>
        </p:sp>
        <p:pic>
          <p:nvPicPr>
            <p:cNvPr id="43" name="圖形 42" descr="檢查清單 以實心填滿">
              <a:extLst>
                <a:ext uri="{FF2B5EF4-FFF2-40B4-BE49-F238E27FC236}">
                  <a16:creationId xmlns:a16="http://schemas.microsoft.com/office/drawing/2014/main" id="{A3DF17DE-7330-B24F-7DD9-3A76B41934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84523" y="2407184"/>
              <a:ext cx="593236" cy="593236"/>
            </a:xfrm>
            <a:prstGeom prst="rect">
              <a:avLst/>
            </a:prstGeom>
          </p:spPr>
        </p:pic>
      </p:grpSp>
      <p:grpSp>
        <p:nvGrpSpPr>
          <p:cNvPr id="46" name="群組 45">
            <a:extLst>
              <a:ext uri="{FF2B5EF4-FFF2-40B4-BE49-F238E27FC236}">
                <a16:creationId xmlns:a16="http://schemas.microsoft.com/office/drawing/2014/main" id="{A84C5E7F-85E1-ADEA-5E00-49650DF20356}"/>
              </a:ext>
            </a:extLst>
          </p:cNvPr>
          <p:cNvGrpSpPr/>
          <p:nvPr/>
        </p:nvGrpSpPr>
        <p:grpSpPr>
          <a:xfrm>
            <a:off x="5437806" y="1861353"/>
            <a:ext cx="1584000" cy="1013801"/>
            <a:chOff x="10553098" y="3391920"/>
            <a:chExt cx="1584000" cy="864000"/>
          </a:xfrm>
        </p:grpSpPr>
        <p:sp>
          <p:nvSpPr>
            <p:cNvPr id="44" name="矩形: 圓角 43">
              <a:extLst>
                <a:ext uri="{FF2B5EF4-FFF2-40B4-BE49-F238E27FC236}">
                  <a16:creationId xmlns:a16="http://schemas.microsoft.com/office/drawing/2014/main" id="{59FF1723-C931-AA90-8060-56DEE93FE0A7}"/>
                </a:ext>
              </a:extLst>
            </p:cNvPr>
            <p:cNvSpPr/>
            <p:nvPr/>
          </p:nvSpPr>
          <p:spPr>
            <a:xfrm>
              <a:off x="10553098" y="3391920"/>
              <a:ext cx="1584000" cy="864000"/>
            </a:xfrm>
            <a:prstGeom prst="roundRect">
              <a:avLst/>
            </a:prstGeom>
            <a:solidFill>
              <a:srgbClr val="CC99FF"/>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ysClr val="windowText" lastClr="000000"/>
                  </a:solidFill>
                </a:rPr>
                <a:t>選課系統</a:t>
              </a:r>
            </a:p>
          </p:txBody>
        </p:sp>
        <p:pic>
          <p:nvPicPr>
            <p:cNvPr id="45" name="圖片 44">
              <a:extLst>
                <a:ext uri="{FF2B5EF4-FFF2-40B4-BE49-F238E27FC236}">
                  <a16:creationId xmlns:a16="http://schemas.microsoft.com/office/drawing/2014/main" id="{922C54AB-B2D6-C433-2C1D-8E1ED4D046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82777" y="3647206"/>
              <a:ext cx="412838" cy="412838"/>
            </a:xfrm>
            <a:prstGeom prst="rect">
              <a:avLst/>
            </a:prstGeom>
          </p:spPr>
        </p:pic>
      </p:grpSp>
      <p:grpSp>
        <p:nvGrpSpPr>
          <p:cNvPr id="81" name="群組 80">
            <a:extLst>
              <a:ext uri="{FF2B5EF4-FFF2-40B4-BE49-F238E27FC236}">
                <a16:creationId xmlns:a16="http://schemas.microsoft.com/office/drawing/2014/main" id="{9A4733E6-E506-C9C7-44EB-512BD0197AB3}"/>
              </a:ext>
            </a:extLst>
          </p:cNvPr>
          <p:cNvGrpSpPr/>
          <p:nvPr/>
        </p:nvGrpSpPr>
        <p:grpSpPr>
          <a:xfrm>
            <a:off x="10446895" y="3725625"/>
            <a:ext cx="1584000" cy="949227"/>
            <a:chOff x="6853821" y="1931607"/>
            <a:chExt cx="1584000" cy="864000"/>
          </a:xfrm>
        </p:grpSpPr>
        <p:sp>
          <p:nvSpPr>
            <p:cNvPr id="79" name="矩形: 圓角 78">
              <a:extLst>
                <a:ext uri="{FF2B5EF4-FFF2-40B4-BE49-F238E27FC236}">
                  <a16:creationId xmlns:a16="http://schemas.microsoft.com/office/drawing/2014/main" id="{EE21ABAC-A3FD-50D6-CA69-F80AA3C7D54C}"/>
                </a:ext>
              </a:extLst>
            </p:cNvPr>
            <p:cNvSpPr/>
            <p:nvPr/>
          </p:nvSpPr>
          <p:spPr>
            <a:xfrm>
              <a:off x="6853821" y="1931607"/>
              <a:ext cx="1584000" cy="864000"/>
            </a:xfrm>
            <a:prstGeom prst="roundRect">
              <a:avLst/>
            </a:prstGeom>
            <a:solidFill>
              <a:schemeClr val="accent3">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b="1" dirty="0">
                <a:solidFill>
                  <a:sysClr val="windowText" lastClr="000000"/>
                </a:solidFill>
              </a:endParaRPr>
            </a:p>
            <a:p>
              <a:r>
                <a:rPr lang="zh-TW" altLang="en-US" sz="1600" b="1" dirty="0">
                  <a:solidFill>
                    <a:sysClr val="windowText" lastClr="000000"/>
                  </a:solidFill>
                </a:rPr>
                <a:t>實際課程</a:t>
              </a:r>
              <a:endParaRPr lang="en-US" altLang="zh-TW" sz="1600" b="1" dirty="0">
                <a:solidFill>
                  <a:sysClr val="windowText" lastClr="000000"/>
                </a:solidFill>
              </a:endParaRPr>
            </a:p>
            <a:p>
              <a:endParaRPr lang="zh-TW" altLang="en-US" b="1" dirty="0">
                <a:solidFill>
                  <a:sysClr val="windowText" lastClr="000000"/>
                </a:solidFill>
              </a:endParaRPr>
            </a:p>
          </p:txBody>
        </p:sp>
        <p:pic>
          <p:nvPicPr>
            <p:cNvPr id="80" name="圖片 79">
              <a:extLst>
                <a:ext uri="{FF2B5EF4-FFF2-40B4-BE49-F238E27FC236}">
                  <a16:creationId xmlns:a16="http://schemas.microsoft.com/office/drawing/2014/main" id="{3587955C-400B-4C90-A49D-831696DC70A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53970" y="2087936"/>
              <a:ext cx="551127" cy="551127"/>
            </a:xfrm>
            <a:prstGeom prst="rect">
              <a:avLst/>
            </a:prstGeom>
          </p:spPr>
        </p:pic>
      </p:grpSp>
      <p:grpSp>
        <p:nvGrpSpPr>
          <p:cNvPr id="84" name="群組 83">
            <a:extLst>
              <a:ext uri="{FF2B5EF4-FFF2-40B4-BE49-F238E27FC236}">
                <a16:creationId xmlns:a16="http://schemas.microsoft.com/office/drawing/2014/main" id="{B0A7A6D3-588B-4414-2D88-D44F6784E73B}"/>
              </a:ext>
            </a:extLst>
          </p:cNvPr>
          <p:cNvGrpSpPr/>
          <p:nvPr/>
        </p:nvGrpSpPr>
        <p:grpSpPr>
          <a:xfrm>
            <a:off x="7794284" y="2681314"/>
            <a:ext cx="1584000" cy="864000"/>
            <a:chOff x="8756923" y="1931607"/>
            <a:chExt cx="1584000" cy="864000"/>
          </a:xfrm>
        </p:grpSpPr>
        <p:sp>
          <p:nvSpPr>
            <p:cNvPr id="82" name="矩形: 圓角 81">
              <a:extLst>
                <a:ext uri="{FF2B5EF4-FFF2-40B4-BE49-F238E27FC236}">
                  <a16:creationId xmlns:a16="http://schemas.microsoft.com/office/drawing/2014/main" id="{DAC4E92A-A9CC-1125-B98D-E6240F2B44FD}"/>
                </a:ext>
              </a:extLst>
            </p:cNvPr>
            <p:cNvSpPr/>
            <p:nvPr/>
          </p:nvSpPr>
          <p:spPr>
            <a:xfrm>
              <a:off x="8756923" y="1931607"/>
              <a:ext cx="1584000" cy="864000"/>
            </a:xfrm>
            <a:prstGeom prst="roundRect">
              <a:avLst/>
            </a:prstGeom>
            <a:solidFill>
              <a:schemeClr val="accent6">
                <a:lumMod val="60000"/>
                <a:lumOff val="4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b="1" dirty="0">
                  <a:solidFill>
                    <a:sysClr val="windowText" lastClr="000000"/>
                  </a:solidFill>
                </a:rPr>
                <a:t>預選</a:t>
              </a:r>
              <a:endParaRPr lang="en-US" altLang="zh-TW" sz="1600" b="1" dirty="0">
                <a:solidFill>
                  <a:sysClr val="windowText" lastClr="000000"/>
                </a:solidFill>
              </a:endParaRPr>
            </a:p>
            <a:p>
              <a:r>
                <a:rPr lang="zh-TW" altLang="en-US" sz="1600" b="1" dirty="0">
                  <a:solidFill>
                    <a:sysClr val="windowText" lastClr="000000"/>
                  </a:solidFill>
                </a:rPr>
                <a:t>修課紀錄</a:t>
              </a:r>
            </a:p>
          </p:txBody>
        </p:sp>
        <p:pic>
          <p:nvPicPr>
            <p:cNvPr id="83" name="圖形 82" descr="使用者 以實心填滿">
              <a:extLst>
                <a:ext uri="{FF2B5EF4-FFF2-40B4-BE49-F238E27FC236}">
                  <a16:creationId xmlns:a16="http://schemas.microsoft.com/office/drawing/2014/main" id="{5A4897F7-C1BF-4F0C-4A67-E81DDBD5B4E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90037" y="2087936"/>
              <a:ext cx="521591" cy="521591"/>
            </a:xfrm>
            <a:prstGeom prst="rect">
              <a:avLst/>
            </a:prstGeom>
          </p:spPr>
        </p:pic>
      </p:grpSp>
      <p:sp>
        <p:nvSpPr>
          <p:cNvPr id="12" name="箭號: 向下 11">
            <a:extLst>
              <a:ext uri="{FF2B5EF4-FFF2-40B4-BE49-F238E27FC236}">
                <a16:creationId xmlns:a16="http://schemas.microsoft.com/office/drawing/2014/main" id="{5C05499F-E91B-2C55-1C3F-50AAFEF99B4A}"/>
              </a:ext>
            </a:extLst>
          </p:cNvPr>
          <p:cNvSpPr/>
          <p:nvPr/>
        </p:nvSpPr>
        <p:spPr>
          <a:xfrm rot="16200000">
            <a:off x="4781618" y="3783699"/>
            <a:ext cx="476315"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箭號: 向下 15">
            <a:extLst>
              <a:ext uri="{FF2B5EF4-FFF2-40B4-BE49-F238E27FC236}">
                <a16:creationId xmlns:a16="http://schemas.microsoft.com/office/drawing/2014/main" id="{FDD4E6A4-12FA-CB8D-5B2C-429125C184B9}"/>
              </a:ext>
            </a:extLst>
          </p:cNvPr>
          <p:cNvSpPr/>
          <p:nvPr/>
        </p:nvSpPr>
        <p:spPr>
          <a:xfrm rot="10800000">
            <a:off x="5991648" y="2957727"/>
            <a:ext cx="476315" cy="6038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箭號: 向下 16">
            <a:extLst>
              <a:ext uri="{FF2B5EF4-FFF2-40B4-BE49-F238E27FC236}">
                <a16:creationId xmlns:a16="http://schemas.microsoft.com/office/drawing/2014/main" id="{B863604D-7C4B-D051-61F1-6FED1C5F3BF8}"/>
              </a:ext>
            </a:extLst>
          </p:cNvPr>
          <p:cNvSpPr/>
          <p:nvPr/>
        </p:nvSpPr>
        <p:spPr>
          <a:xfrm>
            <a:off x="5891409" y="4947426"/>
            <a:ext cx="476315" cy="49169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1" name="群組 20">
            <a:extLst>
              <a:ext uri="{FF2B5EF4-FFF2-40B4-BE49-F238E27FC236}">
                <a16:creationId xmlns:a16="http://schemas.microsoft.com/office/drawing/2014/main" id="{47DB58FD-D8A4-3423-2EE7-B903BD1C148C}"/>
              </a:ext>
            </a:extLst>
          </p:cNvPr>
          <p:cNvGrpSpPr/>
          <p:nvPr/>
        </p:nvGrpSpPr>
        <p:grpSpPr>
          <a:xfrm>
            <a:off x="5423324" y="3701844"/>
            <a:ext cx="1584000" cy="1013801"/>
            <a:chOff x="8432875" y="2169264"/>
            <a:chExt cx="1584000" cy="1013801"/>
          </a:xfrm>
        </p:grpSpPr>
        <p:sp>
          <p:nvSpPr>
            <p:cNvPr id="22" name="矩形: 圓角 21">
              <a:extLst>
                <a:ext uri="{FF2B5EF4-FFF2-40B4-BE49-F238E27FC236}">
                  <a16:creationId xmlns:a16="http://schemas.microsoft.com/office/drawing/2014/main" id="{B43AFC67-C740-0C53-C46D-DC64F44A016C}"/>
                </a:ext>
              </a:extLst>
            </p:cNvPr>
            <p:cNvSpPr/>
            <p:nvPr/>
          </p:nvSpPr>
          <p:spPr>
            <a:xfrm>
              <a:off x="8432875" y="2169264"/>
              <a:ext cx="1584000" cy="1013801"/>
            </a:xfrm>
            <a:prstGeom prst="roundRect">
              <a:avLst/>
            </a:prstGeom>
            <a:solidFill>
              <a:schemeClr val="accent6">
                <a:lumMod val="60000"/>
                <a:lumOff val="4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b="1" dirty="0">
                  <a:solidFill>
                    <a:sysClr val="windowText" lastClr="000000"/>
                  </a:solidFill>
                </a:rPr>
                <a:t>產生</a:t>
              </a:r>
              <a:endParaRPr lang="en-US" altLang="zh-TW" sz="1600" b="1" dirty="0">
                <a:solidFill>
                  <a:sysClr val="windowText" lastClr="000000"/>
                </a:solidFill>
              </a:endParaRPr>
            </a:p>
            <a:p>
              <a:r>
                <a:rPr lang="zh-TW" altLang="en-US" sz="1600" b="1" dirty="0">
                  <a:solidFill>
                    <a:sysClr val="windowText" lastClr="000000"/>
                  </a:solidFill>
                </a:rPr>
                <a:t>預開課程  </a:t>
              </a:r>
            </a:p>
          </p:txBody>
        </p:sp>
        <p:pic>
          <p:nvPicPr>
            <p:cNvPr id="23" name="圖形 22" descr="檢查清單 以實心填滿">
              <a:extLst>
                <a:ext uri="{FF2B5EF4-FFF2-40B4-BE49-F238E27FC236}">
                  <a16:creationId xmlns:a16="http://schemas.microsoft.com/office/drawing/2014/main" id="{643F0AF8-5889-792A-7300-524D67D724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84523" y="2407184"/>
              <a:ext cx="593236" cy="593236"/>
            </a:xfrm>
            <a:prstGeom prst="rect">
              <a:avLst/>
            </a:prstGeom>
          </p:spPr>
        </p:pic>
      </p:grpSp>
      <p:sp>
        <p:nvSpPr>
          <p:cNvPr id="26" name="箭號: 上彎 25">
            <a:extLst>
              <a:ext uri="{FF2B5EF4-FFF2-40B4-BE49-F238E27FC236}">
                <a16:creationId xmlns:a16="http://schemas.microsoft.com/office/drawing/2014/main" id="{B2D1CB71-C2E7-4078-52BB-F2CFAD906B90}"/>
              </a:ext>
            </a:extLst>
          </p:cNvPr>
          <p:cNvSpPr/>
          <p:nvPr/>
        </p:nvSpPr>
        <p:spPr>
          <a:xfrm rot="10800000" flipH="1">
            <a:off x="7135521" y="2202991"/>
            <a:ext cx="1610412" cy="401278"/>
          </a:xfrm>
          <a:prstGeom prst="bentUpArrow">
            <a:avLst>
              <a:gd name="adj1" fmla="val 37007"/>
              <a:gd name="adj2" fmla="val 48263"/>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箭號: 上彎 27">
            <a:extLst>
              <a:ext uri="{FF2B5EF4-FFF2-40B4-BE49-F238E27FC236}">
                <a16:creationId xmlns:a16="http://schemas.microsoft.com/office/drawing/2014/main" id="{3A3279E4-0F7A-0447-BCBB-82B88ABD4D8C}"/>
              </a:ext>
            </a:extLst>
          </p:cNvPr>
          <p:cNvSpPr/>
          <p:nvPr/>
        </p:nvSpPr>
        <p:spPr>
          <a:xfrm rot="10800000" flipH="1" flipV="1">
            <a:off x="7099285" y="4862675"/>
            <a:ext cx="1646648" cy="1229288"/>
          </a:xfrm>
          <a:prstGeom prst="bentUpArrow">
            <a:avLst>
              <a:gd name="adj1" fmla="val 13762"/>
              <a:gd name="adj2" fmla="val 16494"/>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箭號: 向下 28">
            <a:extLst>
              <a:ext uri="{FF2B5EF4-FFF2-40B4-BE49-F238E27FC236}">
                <a16:creationId xmlns:a16="http://schemas.microsoft.com/office/drawing/2014/main" id="{8AF4FBCD-AA44-B38D-906F-FEFF5F016E48}"/>
              </a:ext>
            </a:extLst>
          </p:cNvPr>
          <p:cNvSpPr/>
          <p:nvPr/>
        </p:nvSpPr>
        <p:spPr>
          <a:xfrm rot="16200000">
            <a:off x="7140953" y="3826844"/>
            <a:ext cx="476315"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1" name="群組 30">
            <a:extLst>
              <a:ext uri="{FF2B5EF4-FFF2-40B4-BE49-F238E27FC236}">
                <a16:creationId xmlns:a16="http://schemas.microsoft.com/office/drawing/2014/main" id="{2BA69D7E-585A-7A2A-E988-FC6962DE0973}"/>
              </a:ext>
            </a:extLst>
          </p:cNvPr>
          <p:cNvGrpSpPr/>
          <p:nvPr/>
        </p:nvGrpSpPr>
        <p:grpSpPr>
          <a:xfrm>
            <a:off x="10410677" y="2666438"/>
            <a:ext cx="1584000" cy="864000"/>
            <a:chOff x="8756923" y="1931607"/>
            <a:chExt cx="1584000" cy="864000"/>
          </a:xfrm>
        </p:grpSpPr>
        <p:sp>
          <p:nvSpPr>
            <p:cNvPr id="32" name="矩形: 圓角 31">
              <a:extLst>
                <a:ext uri="{FF2B5EF4-FFF2-40B4-BE49-F238E27FC236}">
                  <a16:creationId xmlns:a16="http://schemas.microsoft.com/office/drawing/2014/main" id="{9D6E3B74-C93A-BC57-9F89-FF7AB4CE5150}"/>
                </a:ext>
              </a:extLst>
            </p:cNvPr>
            <p:cNvSpPr/>
            <p:nvPr/>
          </p:nvSpPr>
          <p:spPr>
            <a:xfrm>
              <a:off x="8756923" y="1931607"/>
              <a:ext cx="1584000" cy="864000"/>
            </a:xfrm>
            <a:prstGeom prst="roundRect">
              <a:avLst/>
            </a:prstGeom>
            <a:solidFill>
              <a:schemeClr val="accent3">
                <a:lumMod val="60000"/>
                <a:lumOff val="4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b="1" dirty="0">
                  <a:solidFill>
                    <a:sysClr val="windowText" lastClr="000000"/>
                  </a:solidFill>
                </a:rPr>
                <a:t>修課紀錄</a:t>
              </a:r>
            </a:p>
          </p:txBody>
        </p:sp>
        <p:pic>
          <p:nvPicPr>
            <p:cNvPr id="34" name="圖形 33" descr="使用者 以實心填滿">
              <a:extLst>
                <a:ext uri="{FF2B5EF4-FFF2-40B4-BE49-F238E27FC236}">
                  <a16:creationId xmlns:a16="http://schemas.microsoft.com/office/drawing/2014/main" id="{B7FE5454-7F4C-230B-0DE6-40C9927C524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90037" y="2087936"/>
              <a:ext cx="521591" cy="521591"/>
            </a:xfrm>
            <a:prstGeom prst="rect">
              <a:avLst/>
            </a:prstGeom>
          </p:spPr>
        </p:pic>
      </p:grpSp>
      <p:sp>
        <p:nvSpPr>
          <p:cNvPr id="35" name="箭號: 向下 34">
            <a:extLst>
              <a:ext uri="{FF2B5EF4-FFF2-40B4-BE49-F238E27FC236}">
                <a16:creationId xmlns:a16="http://schemas.microsoft.com/office/drawing/2014/main" id="{ED243241-5CEE-87E0-E65F-2F96F3B780BA}"/>
              </a:ext>
            </a:extLst>
          </p:cNvPr>
          <p:cNvSpPr/>
          <p:nvPr/>
        </p:nvSpPr>
        <p:spPr>
          <a:xfrm rot="16200000">
            <a:off x="9642316" y="3327921"/>
            <a:ext cx="476315" cy="64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文字方塊 54">
            <a:extLst>
              <a:ext uri="{FF2B5EF4-FFF2-40B4-BE49-F238E27FC236}">
                <a16:creationId xmlns:a16="http://schemas.microsoft.com/office/drawing/2014/main" id="{2F743CDA-ADFA-5DF5-96D7-AD2A19B2D189}"/>
              </a:ext>
            </a:extLst>
          </p:cNvPr>
          <p:cNvSpPr txBox="1"/>
          <p:nvPr/>
        </p:nvSpPr>
        <p:spPr>
          <a:xfrm>
            <a:off x="10369589" y="4870039"/>
            <a:ext cx="1822411" cy="369332"/>
          </a:xfrm>
          <a:prstGeom prst="rect">
            <a:avLst/>
          </a:prstGeom>
          <a:noFill/>
        </p:spPr>
        <p:txBody>
          <a:bodyPr wrap="square">
            <a:spAutoFit/>
          </a:bodyPr>
          <a:lstStyle/>
          <a:p>
            <a:r>
              <a:rPr lang="en-US" altLang="zh-TW" b="1" dirty="0">
                <a:solidFill>
                  <a:sysClr val="windowText" lastClr="000000"/>
                </a:solidFill>
              </a:rPr>
              <a:t>(</a:t>
            </a:r>
            <a:r>
              <a:rPr lang="zh-TW" altLang="en-US" b="1" dirty="0">
                <a:solidFill>
                  <a:sysClr val="windowText" lastClr="000000"/>
                </a:solidFill>
              </a:rPr>
              <a:t>下學年度學期</a:t>
            </a:r>
            <a:r>
              <a:rPr lang="en-US" altLang="zh-TW" b="1" dirty="0">
                <a:solidFill>
                  <a:sysClr val="windowText" lastClr="000000"/>
                </a:solidFill>
              </a:rPr>
              <a:t>)</a:t>
            </a:r>
            <a:endParaRPr lang="zh-TW" altLang="en-US" b="1" dirty="0">
              <a:solidFill>
                <a:sysClr val="windowText" lastClr="000000"/>
              </a:solidFill>
            </a:endParaRPr>
          </a:p>
        </p:txBody>
      </p:sp>
    </p:spTree>
    <p:extLst>
      <p:ext uri="{BB962C8B-B14F-4D97-AF65-F5344CB8AC3E}">
        <p14:creationId xmlns:p14="http://schemas.microsoft.com/office/powerpoint/2010/main" val="1995683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49D3AC-0F84-3345-8C09-6B86197C2A63}"/>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跨班預開課範例三</a:t>
            </a:r>
          </a:p>
        </p:txBody>
      </p:sp>
      <p:sp>
        <p:nvSpPr>
          <p:cNvPr id="6" name="投影片編號版面配置區 5">
            <a:extLst>
              <a:ext uri="{FF2B5EF4-FFF2-40B4-BE49-F238E27FC236}">
                <a16:creationId xmlns:a16="http://schemas.microsoft.com/office/drawing/2014/main" id="{B3567391-7121-C6AA-8379-2E16AA66790A}"/>
              </a:ext>
            </a:extLst>
          </p:cNvPr>
          <p:cNvSpPr>
            <a:spLocks noGrp="1"/>
          </p:cNvSpPr>
          <p:nvPr>
            <p:ph type="sldNum" sz="quarter" idx="12"/>
          </p:nvPr>
        </p:nvSpPr>
        <p:spPr>
          <a:xfrm>
            <a:off x="11610808" y="6423887"/>
            <a:ext cx="490225" cy="277091"/>
          </a:xfrm>
        </p:spPr>
        <p:txBody>
          <a:bodyPr/>
          <a:lstStyle/>
          <a:p>
            <a:pPr algn="ctr"/>
            <a:fld id="{534AF3B0-7061-4301-92CD-197F97EF81A1}" type="slidenum">
              <a:rPr lang="zh-TW" altLang="en-US" sz="1600" b="1" smtClean="0"/>
              <a:pPr algn="ctr"/>
              <a:t>30</a:t>
            </a:fld>
            <a:endParaRPr lang="zh-TW" altLang="en-US" sz="1600" b="1" dirty="0"/>
          </a:p>
        </p:txBody>
      </p:sp>
      <p:sp>
        <p:nvSpPr>
          <p:cNvPr id="5" name="橢圓 4">
            <a:extLst>
              <a:ext uri="{FF2B5EF4-FFF2-40B4-BE49-F238E27FC236}">
                <a16:creationId xmlns:a16="http://schemas.microsoft.com/office/drawing/2014/main" id="{CF3F691F-326D-BBBC-DFC8-25D1355A7E69}"/>
              </a:ext>
            </a:extLst>
          </p:cNvPr>
          <p:cNvSpPr/>
          <p:nvPr/>
        </p:nvSpPr>
        <p:spPr>
          <a:xfrm>
            <a:off x="11610808" y="6317320"/>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Picture 2">
            <a:extLst>
              <a:ext uri="{FF2B5EF4-FFF2-40B4-BE49-F238E27FC236}">
                <a16:creationId xmlns:a16="http://schemas.microsoft.com/office/drawing/2014/main" id="{1283E2CB-AA1D-E0A6-DDB1-0C6F4148B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73" y="6317320"/>
            <a:ext cx="1809582" cy="521218"/>
          </a:xfrm>
          <a:prstGeom prst="rect">
            <a:avLst/>
          </a:prstGeom>
          <a:noFill/>
          <a:extLst>
            <a:ext uri="{909E8E84-426E-40DD-AFC4-6F175D3DCCD1}">
              <a14:hiddenFill xmlns:a14="http://schemas.microsoft.com/office/drawing/2010/main">
                <a:solidFill>
                  <a:srgbClr val="FFFFFF"/>
                </a:solidFill>
              </a14:hiddenFill>
            </a:ext>
          </a:extLst>
        </p:spPr>
      </p:pic>
      <p:sp>
        <p:nvSpPr>
          <p:cNvPr id="4" name="內容版面配置區 2">
            <a:extLst>
              <a:ext uri="{FF2B5EF4-FFF2-40B4-BE49-F238E27FC236}">
                <a16:creationId xmlns:a16="http://schemas.microsoft.com/office/drawing/2014/main" id="{7FA80124-F29D-EA6E-6B82-86CE4575E55A}"/>
              </a:ext>
            </a:extLst>
          </p:cNvPr>
          <p:cNvSpPr>
            <a:spLocks noGrp="1"/>
          </p:cNvSpPr>
          <p:nvPr>
            <p:ph idx="1"/>
          </p:nvPr>
        </p:nvSpPr>
        <p:spPr>
          <a:xfrm>
            <a:off x="439473" y="2104661"/>
            <a:ext cx="8923602" cy="448039"/>
          </a:xfrm>
        </p:spPr>
        <p:txBody>
          <a:bodyPr anchor="t">
            <a:normAutofit lnSpcReduction="10000"/>
          </a:bodyPr>
          <a:lstStyle/>
          <a:p>
            <a:r>
              <a:rPr lang="zh-TW" altLang="en-US" sz="2400" dirty="0">
                <a:solidFill>
                  <a:srgbClr val="202124"/>
                </a:solidFill>
                <a:latin typeface="Roboto" panose="02000000000000000000" pitchFamily="2" charset="0"/>
              </a:rPr>
              <a:t>開啟「預開課管理」批次設定學分數</a:t>
            </a:r>
            <a:endParaRPr lang="en-US" altLang="zh-TW" sz="2400" dirty="0">
              <a:solidFill>
                <a:srgbClr val="202124"/>
              </a:solidFill>
              <a:latin typeface="Roboto" panose="02000000000000000000" pitchFamily="2" charset="0"/>
            </a:endParaRPr>
          </a:p>
        </p:txBody>
      </p:sp>
      <p:pic>
        <p:nvPicPr>
          <p:cNvPr id="8" name="圖片 7">
            <a:extLst>
              <a:ext uri="{FF2B5EF4-FFF2-40B4-BE49-F238E27FC236}">
                <a16:creationId xmlns:a16="http://schemas.microsoft.com/office/drawing/2014/main" id="{47438C4D-8BA0-1458-3E0E-68CAD6136940}"/>
              </a:ext>
            </a:extLst>
          </p:cNvPr>
          <p:cNvPicPr>
            <a:picLocks noChangeAspect="1"/>
          </p:cNvPicPr>
          <p:nvPr/>
        </p:nvPicPr>
        <p:blipFill>
          <a:blip r:embed="rId3"/>
          <a:stretch>
            <a:fillRect/>
          </a:stretch>
        </p:blipFill>
        <p:spPr>
          <a:xfrm>
            <a:off x="662493" y="2598879"/>
            <a:ext cx="10544175" cy="1753466"/>
          </a:xfrm>
          <a:prstGeom prst="rect">
            <a:avLst/>
          </a:prstGeom>
        </p:spPr>
      </p:pic>
      <p:pic>
        <p:nvPicPr>
          <p:cNvPr id="11" name="圖片 10">
            <a:extLst>
              <a:ext uri="{FF2B5EF4-FFF2-40B4-BE49-F238E27FC236}">
                <a16:creationId xmlns:a16="http://schemas.microsoft.com/office/drawing/2014/main" id="{DFB9169D-34D2-80F1-F0E5-FEBA11C75189}"/>
              </a:ext>
            </a:extLst>
          </p:cNvPr>
          <p:cNvPicPr>
            <a:picLocks noChangeAspect="1"/>
          </p:cNvPicPr>
          <p:nvPr/>
        </p:nvPicPr>
        <p:blipFill>
          <a:blip r:embed="rId4"/>
          <a:stretch>
            <a:fillRect/>
          </a:stretch>
        </p:blipFill>
        <p:spPr>
          <a:xfrm>
            <a:off x="733425" y="4481342"/>
            <a:ext cx="6769194" cy="1753466"/>
          </a:xfrm>
          <a:prstGeom prst="rect">
            <a:avLst/>
          </a:prstGeom>
        </p:spPr>
      </p:pic>
      <p:sp>
        <p:nvSpPr>
          <p:cNvPr id="12" name="矩形 11">
            <a:extLst>
              <a:ext uri="{FF2B5EF4-FFF2-40B4-BE49-F238E27FC236}">
                <a16:creationId xmlns:a16="http://schemas.microsoft.com/office/drawing/2014/main" id="{F9778A47-C7B2-E7A2-1FDC-14C5CB3BD285}"/>
              </a:ext>
            </a:extLst>
          </p:cNvPr>
          <p:cNvSpPr/>
          <p:nvPr/>
        </p:nvSpPr>
        <p:spPr>
          <a:xfrm>
            <a:off x="3257717" y="4970803"/>
            <a:ext cx="247483" cy="12640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1111374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4B94F943-A6D4-A5F0-2406-BF15329934C7}"/>
              </a:ext>
            </a:extLst>
          </p:cNvPr>
          <p:cNvPicPr>
            <a:picLocks noChangeAspect="1"/>
          </p:cNvPicPr>
          <p:nvPr/>
        </p:nvPicPr>
        <p:blipFill>
          <a:blip r:embed="rId2"/>
          <a:stretch>
            <a:fillRect/>
          </a:stretch>
        </p:blipFill>
        <p:spPr>
          <a:xfrm>
            <a:off x="710092" y="4442423"/>
            <a:ext cx="11329508" cy="1833178"/>
          </a:xfrm>
          <a:prstGeom prst="rect">
            <a:avLst/>
          </a:prstGeom>
        </p:spPr>
      </p:pic>
      <p:sp>
        <p:nvSpPr>
          <p:cNvPr id="2" name="標題 1">
            <a:extLst>
              <a:ext uri="{FF2B5EF4-FFF2-40B4-BE49-F238E27FC236}">
                <a16:creationId xmlns:a16="http://schemas.microsoft.com/office/drawing/2014/main" id="{C449D3AC-0F84-3345-8C09-6B86197C2A63}"/>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跨班預開課範例三</a:t>
            </a:r>
          </a:p>
        </p:txBody>
      </p:sp>
      <p:sp>
        <p:nvSpPr>
          <p:cNvPr id="6" name="投影片編號版面配置區 5">
            <a:extLst>
              <a:ext uri="{FF2B5EF4-FFF2-40B4-BE49-F238E27FC236}">
                <a16:creationId xmlns:a16="http://schemas.microsoft.com/office/drawing/2014/main" id="{B3567391-7121-C6AA-8379-2E16AA66790A}"/>
              </a:ext>
            </a:extLst>
          </p:cNvPr>
          <p:cNvSpPr>
            <a:spLocks noGrp="1"/>
          </p:cNvSpPr>
          <p:nvPr>
            <p:ph type="sldNum" sz="quarter" idx="12"/>
          </p:nvPr>
        </p:nvSpPr>
        <p:spPr>
          <a:xfrm>
            <a:off x="11610808" y="6423887"/>
            <a:ext cx="490225" cy="277091"/>
          </a:xfrm>
        </p:spPr>
        <p:txBody>
          <a:bodyPr/>
          <a:lstStyle/>
          <a:p>
            <a:pPr algn="ctr"/>
            <a:fld id="{534AF3B0-7061-4301-92CD-197F97EF81A1}" type="slidenum">
              <a:rPr lang="zh-TW" altLang="en-US" sz="1600" b="1" smtClean="0"/>
              <a:pPr algn="ctr"/>
              <a:t>31</a:t>
            </a:fld>
            <a:endParaRPr lang="zh-TW" altLang="en-US" sz="1600" b="1" dirty="0"/>
          </a:p>
        </p:txBody>
      </p:sp>
      <p:sp>
        <p:nvSpPr>
          <p:cNvPr id="5" name="橢圓 4">
            <a:extLst>
              <a:ext uri="{FF2B5EF4-FFF2-40B4-BE49-F238E27FC236}">
                <a16:creationId xmlns:a16="http://schemas.microsoft.com/office/drawing/2014/main" id="{CF3F691F-326D-BBBC-DFC8-25D1355A7E69}"/>
              </a:ext>
            </a:extLst>
          </p:cNvPr>
          <p:cNvSpPr/>
          <p:nvPr/>
        </p:nvSpPr>
        <p:spPr>
          <a:xfrm>
            <a:off x="11610808" y="6317320"/>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Picture 2">
            <a:extLst>
              <a:ext uri="{FF2B5EF4-FFF2-40B4-BE49-F238E27FC236}">
                <a16:creationId xmlns:a16="http://schemas.microsoft.com/office/drawing/2014/main" id="{1283E2CB-AA1D-E0A6-DDB1-0C6F4148B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73" y="6317320"/>
            <a:ext cx="1809582" cy="521218"/>
          </a:xfrm>
          <a:prstGeom prst="rect">
            <a:avLst/>
          </a:prstGeom>
          <a:noFill/>
          <a:extLst>
            <a:ext uri="{909E8E84-426E-40DD-AFC4-6F175D3DCCD1}">
              <a14:hiddenFill xmlns:a14="http://schemas.microsoft.com/office/drawing/2010/main">
                <a:solidFill>
                  <a:srgbClr val="FFFFFF"/>
                </a:solidFill>
              </a14:hiddenFill>
            </a:ext>
          </a:extLst>
        </p:spPr>
      </p:pic>
      <p:sp>
        <p:nvSpPr>
          <p:cNvPr id="4" name="內容版面配置區 2">
            <a:extLst>
              <a:ext uri="{FF2B5EF4-FFF2-40B4-BE49-F238E27FC236}">
                <a16:creationId xmlns:a16="http://schemas.microsoft.com/office/drawing/2014/main" id="{7FA80124-F29D-EA6E-6B82-86CE4575E55A}"/>
              </a:ext>
            </a:extLst>
          </p:cNvPr>
          <p:cNvSpPr>
            <a:spLocks noGrp="1"/>
          </p:cNvSpPr>
          <p:nvPr>
            <p:ph idx="1"/>
          </p:nvPr>
        </p:nvSpPr>
        <p:spPr>
          <a:xfrm>
            <a:off x="439473" y="2104661"/>
            <a:ext cx="8923602" cy="448039"/>
          </a:xfrm>
        </p:spPr>
        <p:txBody>
          <a:bodyPr anchor="t">
            <a:normAutofit lnSpcReduction="10000"/>
          </a:bodyPr>
          <a:lstStyle/>
          <a:p>
            <a:r>
              <a:rPr lang="zh-TW" altLang="en-US" sz="2400" dirty="0">
                <a:solidFill>
                  <a:srgbClr val="202124"/>
                </a:solidFill>
                <a:latin typeface="Roboto" panose="02000000000000000000" pitchFamily="2" charset="0"/>
              </a:rPr>
              <a:t>開啟「預開課管理」批次設定學分數</a:t>
            </a:r>
            <a:endParaRPr lang="en-US" altLang="zh-TW" sz="2400" dirty="0">
              <a:solidFill>
                <a:srgbClr val="202124"/>
              </a:solidFill>
              <a:latin typeface="Roboto" panose="02000000000000000000" pitchFamily="2" charset="0"/>
            </a:endParaRPr>
          </a:p>
        </p:txBody>
      </p:sp>
      <p:sp>
        <p:nvSpPr>
          <p:cNvPr id="12" name="矩形 11">
            <a:extLst>
              <a:ext uri="{FF2B5EF4-FFF2-40B4-BE49-F238E27FC236}">
                <a16:creationId xmlns:a16="http://schemas.microsoft.com/office/drawing/2014/main" id="{F9778A47-C7B2-E7A2-1FDC-14C5CB3BD285}"/>
              </a:ext>
            </a:extLst>
          </p:cNvPr>
          <p:cNvSpPr/>
          <p:nvPr/>
        </p:nvSpPr>
        <p:spPr>
          <a:xfrm>
            <a:off x="4067342" y="4991299"/>
            <a:ext cx="342733" cy="12640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9" name="圖片 8">
            <a:extLst>
              <a:ext uri="{FF2B5EF4-FFF2-40B4-BE49-F238E27FC236}">
                <a16:creationId xmlns:a16="http://schemas.microsoft.com/office/drawing/2014/main" id="{67DADAEB-058E-672A-33F9-AF2C8CDDC229}"/>
              </a:ext>
            </a:extLst>
          </p:cNvPr>
          <p:cNvPicPr>
            <a:picLocks noChangeAspect="1"/>
          </p:cNvPicPr>
          <p:nvPr/>
        </p:nvPicPr>
        <p:blipFill>
          <a:blip r:embed="rId4"/>
          <a:stretch>
            <a:fillRect/>
          </a:stretch>
        </p:blipFill>
        <p:spPr>
          <a:xfrm>
            <a:off x="733425" y="2512471"/>
            <a:ext cx="11268075" cy="1886359"/>
          </a:xfrm>
          <a:prstGeom prst="rect">
            <a:avLst/>
          </a:prstGeom>
        </p:spPr>
      </p:pic>
    </p:spTree>
    <p:extLst>
      <p:ext uri="{BB962C8B-B14F-4D97-AF65-F5344CB8AC3E}">
        <p14:creationId xmlns:p14="http://schemas.microsoft.com/office/powerpoint/2010/main" val="173599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99464F29-DB9F-6D71-F142-0BE457436813}"/>
              </a:ext>
            </a:extLst>
          </p:cNvPr>
          <p:cNvPicPr>
            <a:picLocks noChangeAspect="1"/>
          </p:cNvPicPr>
          <p:nvPr/>
        </p:nvPicPr>
        <p:blipFill>
          <a:blip r:embed="rId2"/>
          <a:stretch>
            <a:fillRect/>
          </a:stretch>
        </p:blipFill>
        <p:spPr>
          <a:xfrm>
            <a:off x="4558167" y="1943078"/>
            <a:ext cx="4743233" cy="4334095"/>
          </a:xfrm>
          <a:prstGeom prst="rect">
            <a:avLst/>
          </a:prstGeom>
        </p:spPr>
      </p:pic>
      <p:sp>
        <p:nvSpPr>
          <p:cNvPr id="2" name="標題 1">
            <a:extLst>
              <a:ext uri="{FF2B5EF4-FFF2-40B4-BE49-F238E27FC236}">
                <a16:creationId xmlns:a16="http://schemas.microsoft.com/office/drawing/2014/main" id="{C449D3AC-0F84-3345-8C09-6B86197C2A63}"/>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跨班預開課範例四</a:t>
            </a:r>
          </a:p>
        </p:txBody>
      </p:sp>
      <p:sp>
        <p:nvSpPr>
          <p:cNvPr id="6" name="投影片編號版面配置區 5">
            <a:extLst>
              <a:ext uri="{FF2B5EF4-FFF2-40B4-BE49-F238E27FC236}">
                <a16:creationId xmlns:a16="http://schemas.microsoft.com/office/drawing/2014/main" id="{B3567391-7121-C6AA-8379-2E16AA66790A}"/>
              </a:ext>
            </a:extLst>
          </p:cNvPr>
          <p:cNvSpPr>
            <a:spLocks noGrp="1"/>
          </p:cNvSpPr>
          <p:nvPr>
            <p:ph type="sldNum" sz="quarter" idx="12"/>
          </p:nvPr>
        </p:nvSpPr>
        <p:spPr>
          <a:xfrm>
            <a:off x="11610808" y="6423887"/>
            <a:ext cx="490225" cy="277091"/>
          </a:xfrm>
        </p:spPr>
        <p:txBody>
          <a:bodyPr/>
          <a:lstStyle/>
          <a:p>
            <a:pPr algn="ctr"/>
            <a:fld id="{534AF3B0-7061-4301-92CD-197F97EF81A1}" type="slidenum">
              <a:rPr lang="zh-TW" altLang="en-US" sz="1600" b="1" smtClean="0"/>
              <a:pPr algn="ctr"/>
              <a:t>32</a:t>
            </a:fld>
            <a:endParaRPr lang="zh-TW" altLang="en-US" sz="1600" b="1" dirty="0"/>
          </a:p>
        </p:txBody>
      </p:sp>
      <p:sp>
        <p:nvSpPr>
          <p:cNvPr id="5" name="橢圓 4">
            <a:extLst>
              <a:ext uri="{FF2B5EF4-FFF2-40B4-BE49-F238E27FC236}">
                <a16:creationId xmlns:a16="http://schemas.microsoft.com/office/drawing/2014/main" id="{CF3F691F-326D-BBBC-DFC8-25D1355A7E69}"/>
              </a:ext>
            </a:extLst>
          </p:cNvPr>
          <p:cNvSpPr/>
          <p:nvPr/>
        </p:nvSpPr>
        <p:spPr>
          <a:xfrm>
            <a:off x="11610808" y="6317320"/>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Picture 2">
            <a:extLst>
              <a:ext uri="{FF2B5EF4-FFF2-40B4-BE49-F238E27FC236}">
                <a16:creationId xmlns:a16="http://schemas.microsoft.com/office/drawing/2014/main" id="{1283E2CB-AA1D-E0A6-DDB1-0C6F4148B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73" y="6317320"/>
            <a:ext cx="1809582" cy="521218"/>
          </a:xfrm>
          <a:prstGeom prst="rect">
            <a:avLst/>
          </a:prstGeom>
          <a:noFill/>
          <a:extLst>
            <a:ext uri="{909E8E84-426E-40DD-AFC4-6F175D3DCCD1}">
              <a14:hiddenFill xmlns:a14="http://schemas.microsoft.com/office/drawing/2010/main">
                <a:solidFill>
                  <a:srgbClr val="FFFFFF"/>
                </a:solidFill>
              </a14:hiddenFill>
            </a:ext>
          </a:extLst>
        </p:spPr>
      </p:pic>
      <p:sp>
        <p:nvSpPr>
          <p:cNvPr id="4" name="內容版面配置區 2">
            <a:extLst>
              <a:ext uri="{FF2B5EF4-FFF2-40B4-BE49-F238E27FC236}">
                <a16:creationId xmlns:a16="http://schemas.microsoft.com/office/drawing/2014/main" id="{7FA80124-F29D-EA6E-6B82-86CE4575E55A}"/>
              </a:ext>
            </a:extLst>
          </p:cNvPr>
          <p:cNvSpPr>
            <a:spLocks noGrp="1"/>
          </p:cNvSpPr>
          <p:nvPr>
            <p:ph idx="1"/>
          </p:nvPr>
        </p:nvSpPr>
        <p:spPr>
          <a:xfrm>
            <a:off x="439473" y="2104661"/>
            <a:ext cx="4189677" cy="3934189"/>
          </a:xfrm>
        </p:spPr>
        <p:txBody>
          <a:bodyPr anchor="t">
            <a:normAutofit/>
          </a:bodyPr>
          <a:lstStyle/>
          <a:p>
            <a:r>
              <a:rPr lang="zh-TW" altLang="en-US" sz="2400" dirty="0">
                <a:solidFill>
                  <a:srgbClr val="202124"/>
                </a:solidFill>
                <a:latin typeface="Roboto" panose="02000000000000000000" pitchFamily="2" charset="0"/>
              </a:rPr>
              <a:t>跨班課程不同學生選修</a:t>
            </a:r>
            <a:endParaRPr lang="en-US" altLang="zh-TW" sz="2400" dirty="0">
              <a:solidFill>
                <a:srgbClr val="202124"/>
              </a:solidFill>
              <a:latin typeface="Roboto" panose="02000000000000000000" pitchFamily="2" charset="0"/>
            </a:endParaRPr>
          </a:p>
          <a:p>
            <a:r>
              <a:rPr lang="zh-TW" altLang="en-US" sz="2400" dirty="0">
                <a:solidFill>
                  <a:srgbClr val="202124"/>
                </a:solidFill>
                <a:latin typeface="Roboto" panose="02000000000000000000" pitchFamily="2" charset="0"/>
              </a:rPr>
              <a:t>彈性學習時間</a:t>
            </a:r>
            <a:endParaRPr lang="en-US" altLang="zh-TW" sz="2400" dirty="0">
              <a:solidFill>
                <a:srgbClr val="202124"/>
              </a:solidFill>
              <a:latin typeface="Roboto" panose="02000000000000000000" pitchFamily="2" charset="0"/>
            </a:endParaRPr>
          </a:p>
        </p:txBody>
      </p:sp>
      <p:sp>
        <p:nvSpPr>
          <p:cNvPr id="14" name="文字方塊 13">
            <a:extLst>
              <a:ext uri="{FF2B5EF4-FFF2-40B4-BE49-F238E27FC236}">
                <a16:creationId xmlns:a16="http://schemas.microsoft.com/office/drawing/2014/main" id="{69BC5EF1-8C79-2C0E-21C4-B96F341966B7}"/>
              </a:ext>
            </a:extLst>
          </p:cNvPr>
          <p:cNvSpPr txBox="1"/>
          <p:nvPr/>
        </p:nvSpPr>
        <p:spPr>
          <a:xfrm>
            <a:off x="4386356" y="6393155"/>
            <a:ext cx="5576794" cy="338554"/>
          </a:xfrm>
          <a:prstGeom prst="rect">
            <a:avLst/>
          </a:prstGeom>
          <a:noFill/>
        </p:spPr>
        <p:txBody>
          <a:bodyPr wrap="square">
            <a:spAutoFit/>
          </a:bodyPr>
          <a:lstStyle/>
          <a:p>
            <a:r>
              <a:rPr lang="zh-TW" altLang="en-US" sz="1600" dirty="0"/>
              <a:t>點選啟用快速選擇並點選科目，選擇學分數相同或同年級</a:t>
            </a:r>
          </a:p>
        </p:txBody>
      </p:sp>
      <p:sp>
        <p:nvSpPr>
          <p:cNvPr id="16" name="矩形 15">
            <a:extLst>
              <a:ext uri="{FF2B5EF4-FFF2-40B4-BE49-F238E27FC236}">
                <a16:creationId xmlns:a16="http://schemas.microsoft.com/office/drawing/2014/main" id="{6FE2E13A-029D-5C63-7949-94CA0252D5F8}"/>
              </a:ext>
            </a:extLst>
          </p:cNvPr>
          <p:cNvSpPr/>
          <p:nvPr/>
        </p:nvSpPr>
        <p:spPr>
          <a:xfrm>
            <a:off x="4558168" y="1983226"/>
            <a:ext cx="4772022" cy="1013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2292226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E11A5F9A-A7AC-5C24-9645-0D714DC15C95}"/>
              </a:ext>
            </a:extLst>
          </p:cNvPr>
          <p:cNvPicPr>
            <a:picLocks noChangeAspect="1"/>
          </p:cNvPicPr>
          <p:nvPr/>
        </p:nvPicPr>
        <p:blipFill>
          <a:blip r:embed="rId2"/>
          <a:stretch>
            <a:fillRect/>
          </a:stretch>
        </p:blipFill>
        <p:spPr>
          <a:xfrm>
            <a:off x="660332" y="2046284"/>
            <a:ext cx="4991797" cy="4182059"/>
          </a:xfrm>
          <a:prstGeom prst="rect">
            <a:avLst/>
          </a:prstGeom>
        </p:spPr>
      </p:pic>
      <p:sp>
        <p:nvSpPr>
          <p:cNvPr id="2" name="標題 1">
            <a:extLst>
              <a:ext uri="{FF2B5EF4-FFF2-40B4-BE49-F238E27FC236}">
                <a16:creationId xmlns:a16="http://schemas.microsoft.com/office/drawing/2014/main" id="{C449D3AC-0F84-3345-8C09-6B86197C2A63}"/>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跨班預開課範例四</a:t>
            </a:r>
          </a:p>
        </p:txBody>
      </p:sp>
      <p:sp>
        <p:nvSpPr>
          <p:cNvPr id="6" name="投影片編號版面配置區 5">
            <a:extLst>
              <a:ext uri="{FF2B5EF4-FFF2-40B4-BE49-F238E27FC236}">
                <a16:creationId xmlns:a16="http://schemas.microsoft.com/office/drawing/2014/main" id="{B3567391-7121-C6AA-8379-2E16AA66790A}"/>
              </a:ext>
            </a:extLst>
          </p:cNvPr>
          <p:cNvSpPr>
            <a:spLocks noGrp="1"/>
          </p:cNvSpPr>
          <p:nvPr>
            <p:ph type="sldNum" sz="quarter" idx="12"/>
          </p:nvPr>
        </p:nvSpPr>
        <p:spPr>
          <a:xfrm>
            <a:off x="11610808" y="6423887"/>
            <a:ext cx="490225" cy="277091"/>
          </a:xfrm>
        </p:spPr>
        <p:txBody>
          <a:bodyPr/>
          <a:lstStyle/>
          <a:p>
            <a:pPr algn="ctr"/>
            <a:fld id="{534AF3B0-7061-4301-92CD-197F97EF81A1}" type="slidenum">
              <a:rPr lang="zh-TW" altLang="en-US" sz="1600" b="1" smtClean="0"/>
              <a:pPr algn="ctr"/>
              <a:t>33</a:t>
            </a:fld>
            <a:endParaRPr lang="zh-TW" altLang="en-US" sz="1600" b="1" dirty="0"/>
          </a:p>
        </p:txBody>
      </p:sp>
      <p:sp>
        <p:nvSpPr>
          <p:cNvPr id="5" name="橢圓 4">
            <a:extLst>
              <a:ext uri="{FF2B5EF4-FFF2-40B4-BE49-F238E27FC236}">
                <a16:creationId xmlns:a16="http://schemas.microsoft.com/office/drawing/2014/main" id="{CF3F691F-326D-BBBC-DFC8-25D1355A7E69}"/>
              </a:ext>
            </a:extLst>
          </p:cNvPr>
          <p:cNvSpPr/>
          <p:nvPr/>
        </p:nvSpPr>
        <p:spPr>
          <a:xfrm>
            <a:off x="11610808" y="6317320"/>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6FE2E13A-029D-5C63-7949-94CA0252D5F8}"/>
              </a:ext>
            </a:extLst>
          </p:cNvPr>
          <p:cNvSpPr/>
          <p:nvPr/>
        </p:nvSpPr>
        <p:spPr>
          <a:xfrm>
            <a:off x="2297289" y="2302925"/>
            <a:ext cx="1368067" cy="3640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文字方塊 16">
            <a:extLst>
              <a:ext uri="{FF2B5EF4-FFF2-40B4-BE49-F238E27FC236}">
                <a16:creationId xmlns:a16="http://schemas.microsoft.com/office/drawing/2014/main" id="{CF1276A5-1ED8-7AFE-5281-DB8FBD0816ED}"/>
              </a:ext>
            </a:extLst>
          </p:cNvPr>
          <p:cNvSpPr txBox="1"/>
          <p:nvPr/>
        </p:nvSpPr>
        <p:spPr>
          <a:xfrm>
            <a:off x="3993694" y="2949071"/>
            <a:ext cx="2582500" cy="338554"/>
          </a:xfrm>
          <a:prstGeom prst="rect">
            <a:avLst/>
          </a:prstGeom>
          <a:solidFill>
            <a:schemeClr val="accent1">
              <a:lumMod val="40000"/>
              <a:lumOff val="60000"/>
            </a:schemeClr>
          </a:solidFill>
        </p:spPr>
        <p:txBody>
          <a:bodyPr wrap="square">
            <a:spAutoFit/>
          </a:bodyPr>
          <a:lstStyle/>
          <a:p>
            <a:r>
              <a:rPr lang="zh-TW" altLang="en-US" sz="1600" dirty="0"/>
              <a:t>選擇以各科建議開課數</a:t>
            </a:r>
          </a:p>
        </p:txBody>
      </p:sp>
      <p:cxnSp>
        <p:nvCxnSpPr>
          <p:cNvPr id="19" name="接點: 肘形 18">
            <a:extLst>
              <a:ext uri="{FF2B5EF4-FFF2-40B4-BE49-F238E27FC236}">
                <a16:creationId xmlns:a16="http://schemas.microsoft.com/office/drawing/2014/main" id="{AABA475B-1256-DA7B-D168-174112BD9F91}"/>
              </a:ext>
            </a:extLst>
          </p:cNvPr>
          <p:cNvCxnSpPr>
            <a:cxnSpLocks/>
            <a:stCxn id="17" idx="1"/>
            <a:endCxn id="16" idx="3"/>
          </p:cNvCxnSpPr>
          <p:nvPr/>
        </p:nvCxnSpPr>
        <p:spPr>
          <a:xfrm rot="10800000">
            <a:off x="3665356" y="2484940"/>
            <a:ext cx="328338" cy="633408"/>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文字方塊 24">
            <a:extLst>
              <a:ext uri="{FF2B5EF4-FFF2-40B4-BE49-F238E27FC236}">
                <a16:creationId xmlns:a16="http://schemas.microsoft.com/office/drawing/2014/main" id="{DC8498B8-FEFB-A417-FEA8-B8DC48F38897}"/>
              </a:ext>
            </a:extLst>
          </p:cNvPr>
          <p:cNvSpPr txBox="1"/>
          <p:nvPr/>
        </p:nvSpPr>
        <p:spPr>
          <a:xfrm>
            <a:off x="4169175" y="4561520"/>
            <a:ext cx="2231538" cy="338554"/>
          </a:xfrm>
          <a:prstGeom prst="rect">
            <a:avLst/>
          </a:prstGeom>
          <a:solidFill>
            <a:schemeClr val="accent1">
              <a:lumMod val="40000"/>
              <a:lumOff val="60000"/>
            </a:schemeClr>
          </a:solidFill>
        </p:spPr>
        <p:txBody>
          <a:bodyPr wrap="square">
            <a:spAutoFit/>
          </a:bodyPr>
          <a:lstStyle/>
          <a:p>
            <a:r>
              <a:rPr lang="zh-TW" altLang="en-US" sz="1600" dirty="0"/>
              <a:t>自訂文字名稱輸入彈性</a:t>
            </a:r>
          </a:p>
        </p:txBody>
      </p:sp>
      <p:sp>
        <p:nvSpPr>
          <p:cNvPr id="27" name="矩形 26">
            <a:extLst>
              <a:ext uri="{FF2B5EF4-FFF2-40B4-BE49-F238E27FC236}">
                <a16:creationId xmlns:a16="http://schemas.microsoft.com/office/drawing/2014/main" id="{AAC9B26E-7779-CF95-B2E6-61C5D7B59228}"/>
              </a:ext>
            </a:extLst>
          </p:cNvPr>
          <p:cNvSpPr/>
          <p:nvPr/>
        </p:nvSpPr>
        <p:spPr>
          <a:xfrm>
            <a:off x="660333" y="4224678"/>
            <a:ext cx="1168468" cy="3640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8" name="圖片 7">
            <a:extLst>
              <a:ext uri="{FF2B5EF4-FFF2-40B4-BE49-F238E27FC236}">
                <a16:creationId xmlns:a16="http://schemas.microsoft.com/office/drawing/2014/main" id="{B6932865-86BE-A157-9897-2D204E35C14F}"/>
              </a:ext>
            </a:extLst>
          </p:cNvPr>
          <p:cNvPicPr>
            <a:picLocks noChangeAspect="1"/>
          </p:cNvPicPr>
          <p:nvPr/>
        </p:nvPicPr>
        <p:blipFill>
          <a:blip r:embed="rId3"/>
          <a:stretch>
            <a:fillRect/>
          </a:stretch>
        </p:blipFill>
        <p:spPr>
          <a:xfrm>
            <a:off x="6705253" y="2035722"/>
            <a:ext cx="5150667" cy="1582231"/>
          </a:xfrm>
          <a:prstGeom prst="rect">
            <a:avLst/>
          </a:prstGeom>
        </p:spPr>
      </p:pic>
      <p:sp>
        <p:nvSpPr>
          <p:cNvPr id="15" name="矩形 14">
            <a:extLst>
              <a:ext uri="{FF2B5EF4-FFF2-40B4-BE49-F238E27FC236}">
                <a16:creationId xmlns:a16="http://schemas.microsoft.com/office/drawing/2014/main" id="{1140621B-54A5-6ACB-FEE2-94478A1ECBD4}"/>
              </a:ext>
            </a:extLst>
          </p:cNvPr>
          <p:cNvSpPr/>
          <p:nvPr/>
        </p:nvSpPr>
        <p:spPr>
          <a:xfrm>
            <a:off x="2397088" y="5005728"/>
            <a:ext cx="1168468" cy="3640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矩形 19">
            <a:extLst>
              <a:ext uri="{FF2B5EF4-FFF2-40B4-BE49-F238E27FC236}">
                <a16:creationId xmlns:a16="http://schemas.microsoft.com/office/drawing/2014/main" id="{48604BE0-76E9-CFCA-BAF1-35622B051D5D}"/>
              </a:ext>
            </a:extLst>
          </p:cNvPr>
          <p:cNvSpPr/>
          <p:nvPr/>
        </p:nvSpPr>
        <p:spPr>
          <a:xfrm>
            <a:off x="660333" y="5791815"/>
            <a:ext cx="1168468" cy="3640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1" name="接點: 肘形 20">
            <a:extLst>
              <a:ext uri="{FF2B5EF4-FFF2-40B4-BE49-F238E27FC236}">
                <a16:creationId xmlns:a16="http://schemas.microsoft.com/office/drawing/2014/main" id="{372FED24-2A83-F1E6-5B8B-A17BA7B7CA60}"/>
              </a:ext>
            </a:extLst>
          </p:cNvPr>
          <p:cNvCxnSpPr>
            <a:cxnSpLocks/>
            <a:stCxn id="25" idx="1"/>
            <a:endCxn id="27" idx="3"/>
          </p:cNvCxnSpPr>
          <p:nvPr/>
        </p:nvCxnSpPr>
        <p:spPr>
          <a:xfrm rot="10800000">
            <a:off x="1828801" y="4406693"/>
            <a:ext cx="2340374" cy="324104"/>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接點: 肘形 27">
            <a:extLst>
              <a:ext uri="{FF2B5EF4-FFF2-40B4-BE49-F238E27FC236}">
                <a16:creationId xmlns:a16="http://schemas.microsoft.com/office/drawing/2014/main" id="{A8C8AA87-B576-1EAF-2517-C18CB7B315C7}"/>
              </a:ext>
            </a:extLst>
          </p:cNvPr>
          <p:cNvCxnSpPr>
            <a:cxnSpLocks/>
            <a:stCxn id="25" idx="1"/>
            <a:endCxn id="15" idx="3"/>
          </p:cNvCxnSpPr>
          <p:nvPr/>
        </p:nvCxnSpPr>
        <p:spPr>
          <a:xfrm rot="10800000" flipV="1">
            <a:off x="3565557" y="4730797"/>
            <a:ext cx="603619" cy="456946"/>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接點: 肘形 30">
            <a:extLst>
              <a:ext uri="{FF2B5EF4-FFF2-40B4-BE49-F238E27FC236}">
                <a16:creationId xmlns:a16="http://schemas.microsoft.com/office/drawing/2014/main" id="{3537D072-0C81-1727-3CB7-E58440F80F2E}"/>
              </a:ext>
            </a:extLst>
          </p:cNvPr>
          <p:cNvCxnSpPr>
            <a:cxnSpLocks/>
            <a:stCxn id="25" idx="1"/>
            <a:endCxn id="20" idx="3"/>
          </p:cNvCxnSpPr>
          <p:nvPr/>
        </p:nvCxnSpPr>
        <p:spPr>
          <a:xfrm rot="10800000" flipV="1">
            <a:off x="1828801" y="4730796"/>
            <a:ext cx="2340374" cy="1243033"/>
          </a:xfrm>
          <a:prstGeom prst="bentConnector3">
            <a:avLst>
              <a:gd name="adj1" fmla="val 12557"/>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文字方塊 36">
            <a:extLst>
              <a:ext uri="{FF2B5EF4-FFF2-40B4-BE49-F238E27FC236}">
                <a16:creationId xmlns:a16="http://schemas.microsoft.com/office/drawing/2014/main" id="{9C4AF333-EBA8-CDBE-CE67-6DBA141E67F9}"/>
              </a:ext>
            </a:extLst>
          </p:cNvPr>
          <p:cNvSpPr txBox="1"/>
          <p:nvPr/>
        </p:nvSpPr>
        <p:spPr>
          <a:xfrm>
            <a:off x="6705253" y="3686420"/>
            <a:ext cx="3538444" cy="338554"/>
          </a:xfrm>
          <a:prstGeom prst="rect">
            <a:avLst/>
          </a:prstGeom>
          <a:noFill/>
        </p:spPr>
        <p:txBody>
          <a:bodyPr wrap="square">
            <a:spAutoFit/>
          </a:bodyPr>
          <a:lstStyle/>
          <a:p>
            <a:r>
              <a:rPr lang="zh-TW" altLang="en-US" sz="1600" dirty="0"/>
              <a:t>點選啟用快速編輯變更綁定科目名稱</a:t>
            </a:r>
          </a:p>
        </p:txBody>
      </p:sp>
    </p:spTree>
    <p:extLst>
      <p:ext uri="{BB962C8B-B14F-4D97-AF65-F5344CB8AC3E}">
        <p14:creationId xmlns:p14="http://schemas.microsoft.com/office/powerpoint/2010/main" val="2367732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1A307BE8-3419-0CD2-4AFB-795ECFBCFB8E}"/>
              </a:ext>
            </a:extLst>
          </p:cNvPr>
          <p:cNvPicPr>
            <a:picLocks noChangeAspect="1"/>
          </p:cNvPicPr>
          <p:nvPr/>
        </p:nvPicPr>
        <p:blipFill>
          <a:blip r:embed="rId2"/>
          <a:stretch>
            <a:fillRect/>
          </a:stretch>
        </p:blipFill>
        <p:spPr>
          <a:xfrm>
            <a:off x="2957969" y="2458970"/>
            <a:ext cx="7751538" cy="4250457"/>
          </a:xfrm>
          <a:prstGeom prst="rect">
            <a:avLst/>
          </a:prstGeom>
        </p:spPr>
      </p:pic>
      <p:pic>
        <p:nvPicPr>
          <p:cNvPr id="4" name="圖片 3">
            <a:extLst>
              <a:ext uri="{FF2B5EF4-FFF2-40B4-BE49-F238E27FC236}">
                <a16:creationId xmlns:a16="http://schemas.microsoft.com/office/drawing/2014/main" id="{687CDC71-8096-FCEF-6451-29A087E316E8}"/>
              </a:ext>
            </a:extLst>
          </p:cNvPr>
          <p:cNvPicPr>
            <a:picLocks noChangeAspect="1"/>
          </p:cNvPicPr>
          <p:nvPr/>
        </p:nvPicPr>
        <p:blipFill>
          <a:blip r:embed="rId3"/>
          <a:stretch>
            <a:fillRect/>
          </a:stretch>
        </p:blipFill>
        <p:spPr>
          <a:xfrm>
            <a:off x="826305" y="2458970"/>
            <a:ext cx="1905266" cy="2076740"/>
          </a:xfrm>
          <a:prstGeom prst="rect">
            <a:avLst/>
          </a:prstGeom>
        </p:spPr>
      </p:pic>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自訂預開課程處理</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200664" y="6276583"/>
            <a:ext cx="490226" cy="277091"/>
          </a:xfrm>
        </p:spPr>
        <p:txBody>
          <a:bodyPr/>
          <a:lstStyle/>
          <a:p>
            <a:pPr algn="ctr"/>
            <a:fld id="{534AF3B0-7061-4301-92CD-197F97EF81A1}" type="slidenum">
              <a:rPr lang="zh-TW" altLang="en-US" sz="1600" b="1" smtClean="0"/>
              <a:pPr algn="ctr"/>
              <a:t>34</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200664" y="6170016"/>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305" y="6218115"/>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962801"/>
            <a:ext cx="8326748" cy="2006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自訂預開課程</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sp>
        <p:nvSpPr>
          <p:cNvPr id="22" name="矩形 21">
            <a:extLst>
              <a:ext uri="{FF2B5EF4-FFF2-40B4-BE49-F238E27FC236}">
                <a16:creationId xmlns:a16="http://schemas.microsoft.com/office/drawing/2014/main" id="{EC17906D-BBC4-381D-5777-7D8A9A692748}"/>
              </a:ext>
            </a:extLst>
          </p:cNvPr>
          <p:cNvSpPr/>
          <p:nvPr/>
        </p:nvSpPr>
        <p:spPr>
          <a:xfrm>
            <a:off x="949097" y="3996786"/>
            <a:ext cx="1659681" cy="34167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E7CAF17E-A1FF-E8F9-318A-A41E8388ECD1}"/>
              </a:ext>
            </a:extLst>
          </p:cNvPr>
          <p:cNvSpPr/>
          <p:nvPr/>
        </p:nvSpPr>
        <p:spPr>
          <a:xfrm>
            <a:off x="7115175" y="5100302"/>
            <a:ext cx="3448050" cy="18943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 name="文字方塊 17">
            <a:extLst>
              <a:ext uri="{FF2B5EF4-FFF2-40B4-BE49-F238E27FC236}">
                <a16:creationId xmlns:a16="http://schemas.microsoft.com/office/drawing/2014/main" id="{2C50B299-14B5-F6CE-7163-67B8018C5916}"/>
              </a:ext>
            </a:extLst>
          </p:cNvPr>
          <p:cNvSpPr txBox="1"/>
          <p:nvPr/>
        </p:nvSpPr>
        <p:spPr>
          <a:xfrm>
            <a:off x="780975" y="4961414"/>
            <a:ext cx="2174827" cy="830997"/>
          </a:xfrm>
          <a:prstGeom prst="rect">
            <a:avLst/>
          </a:prstGeom>
          <a:noFill/>
        </p:spPr>
        <p:txBody>
          <a:bodyPr wrap="square">
            <a:spAutoFit/>
          </a:bodyPr>
          <a:lstStyle/>
          <a:p>
            <a:r>
              <a:rPr lang="zh-TW" altLang="en-US" sz="1600" dirty="0"/>
              <a:t>自訂課程無細部調整功能，需至「預開課程管理」進行調整</a:t>
            </a:r>
          </a:p>
        </p:txBody>
      </p:sp>
    </p:spTree>
    <p:extLst>
      <p:ext uri="{BB962C8B-B14F-4D97-AF65-F5344CB8AC3E}">
        <p14:creationId xmlns:p14="http://schemas.microsoft.com/office/powerpoint/2010/main" val="1199816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DD01B3D0-C91B-9019-0D47-AF923B8C8392}"/>
              </a:ext>
            </a:extLst>
          </p:cNvPr>
          <p:cNvPicPr>
            <a:picLocks noChangeAspect="1"/>
          </p:cNvPicPr>
          <p:nvPr/>
        </p:nvPicPr>
        <p:blipFill>
          <a:blip r:embed="rId2"/>
          <a:stretch>
            <a:fillRect/>
          </a:stretch>
        </p:blipFill>
        <p:spPr>
          <a:xfrm>
            <a:off x="581192" y="2489070"/>
            <a:ext cx="6411220" cy="990738"/>
          </a:xfrm>
          <a:prstGeom prst="rect">
            <a:avLst/>
          </a:prstGeom>
        </p:spPr>
      </p:pic>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自訂預開課程處理</a:t>
            </a:r>
            <a:r>
              <a:rPr lang="en-US" altLang="zh-TW" sz="3600" dirty="0"/>
              <a:t>-</a:t>
            </a:r>
            <a:r>
              <a:rPr lang="zh-TW" altLang="en-US" sz="3600" dirty="0"/>
              <a:t>開課規則</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11610808" y="6262411"/>
            <a:ext cx="490226" cy="277091"/>
          </a:xfrm>
        </p:spPr>
        <p:txBody>
          <a:bodyPr/>
          <a:lstStyle/>
          <a:p>
            <a:pPr algn="ctr"/>
            <a:fld id="{534AF3B0-7061-4301-92CD-197F97EF81A1}" type="slidenum">
              <a:rPr lang="zh-TW" altLang="en-US" sz="1600" b="1" smtClean="0"/>
              <a:pPr algn="ctr"/>
              <a:t>35</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11610808" y="6155844"/>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5270" y="6203943"/>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962801"/>
            <a:ext cx="8326748" cy="2006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自訂預開課程</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sp>
        <p:nvSpPr>
          <p:cNvPr id="10" name="矩形 9">
            <a:extLst>
              <a:ext uri="{FF2B5EF4-FFF2-40B4-BE49-F238E27FC236}">
                <a16:creationId xmlns:a16="http://schemas.microsoft.com/office/drawing/2014/main" id="{15824CE3-4265-421D-9597-C9FAAC7C836A}"/>
              </a:ext>
            </a:extLst>
          </p:cNvPr>
          <p:cNvSpPr/>
          <p:nvPr/>
        </p:nvSpPr>
        <p:spPr>
          <a:xfrm>
            <a:off x="668090" y="2836976"/>
            <a:ext cx="989259" cy="4033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B6AEDC8F-95C8-00D6-5060-01188D1D3304}"/>
              </a:ext>
            </a:extLst>
          </p:cNvPr>
          <p:cNvSpPr/>
          <p:nvPr/>
        </p:nvSpPr>
        <p:spPr>
          <a:xfrm>
            <a:off x="1753771" y="2854552"/>
            <a:ext cx="1903829" cy="4033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B9BDB85C-3A05-0747-D110-29EB33AF8461}"/>
              </a:ext>
            </a:extLst>
          </p:cNvPr>
          <p:cNvSpPr/>
          <p:nvPr/>
        </p:nvSpPr>
        <p:spPr>
          <a:xfrm>
            <a:off x="3754022" y="2854552"/>
            <a:ext cx="3123028" cy="4033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930DB5CE-D5CD-466C-C994-68AD0E920771}"/>
              </a:ext>
            </a:extLst>
          </p:cNvPr>
          <p:cNvSpPr/>
          <p:nvPr/>
        </p:nvSpPr>
        <p:spPr>
          <a:xfrm>
            <a:off x="200956" y="4975941"/>
            <a:ext cx="1790367" cy="1286470"/>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文字方塊 16">
            <a:extLst>
              <a:ext uri="{FF2B5EF4-FFF2-40B4-BE49-F238E27FC236}">
                <a16:creationId xmlns:a16="http://schemas.microsoft.com/office/drawing/2014/main" id="{4E99FA5A-94FF-8209-B841-C196EC4BF33A}"/>
              </a:ext>
            </a:extLst>
          </p:cNvPr>
          <p:cNvSpPr txBox="1"/>
          <p:nvPr/>
        </p:nvSpPr>
        <p:spPr>
          <a:xfrm>
            <a:off x="301025" y="5039657"/>
            <a:ext cx="1612044" cy="1169551"/>
          </a:xfrm>
          <a:prstGeom prst="rect">
            <a:avLst/>
          </a:prstGeom>
          <a:noFill/>
        </p:spPr>
        <p:txBody>
          <a:bodyPr wrap="square">
            <a:spAutoFit/>
          </a:bodyPr>
          <a:lstStyle/>
          <a:p>
            <a:r>
              <a:rPr lang="zh-TW" altLang="en-US" sz="1400" b="1" dirty="0"/>
              <a:t>以選擇班級套用「課程資料」開課開課時</a:t>
            </a:r>
            <a:r>
              <a:rPr lang="zh-TW" altLang="en-US" sz="1400" b="1" u="sng" dirty="0"/>
              <a:t>綁定班級</a:t>
            </a:r>
            <a:r>
              <a:rPr lang="zh-TW" altLang="en-US" sz="1400" b="1" dirty="0"/>
              <a:t>及</a:t>
            </a:r>
            <a:r>
              <a:rPr lang="zh-TW" altLang="en-US" sz="1400" b="1" u="sng" dirty="0"/>
              <a:t>綁訂班碼</a:t>
            </a:r>
            <a:r>
              <a:rPr lang="zh-TW" altLang="en-US" sz="1400" b="1" dirty="0"/>
              <a:t>設定為選擇之班級</a:t>
            </a:r>
          </a:p>
        </p:txBody>
      </p:sp>
      <p:pic>
        <p:nvPicPr>
          <p:cNvPr id="20" name="圖片 19">
            <a:extLst>
              <a:ext uri="{FF2B5EF4-FFF2-40B4-BE49-F238E27FC236}">
                <a16:creationId xmlns:a16="http://schemas.microsoft.com/office/drawing/2014/main" id="{348CD1A0-BDCA-F5C1-77F1-B9CACEFBEF8A}"/>
              </a:ext>
            </a:extLst>
          </p:cNvPr>
          <p:cNvPicPr>
            <a:picLocks noChangeAspect="1"/>
          </p:cNvPicPr>
          <p:nvPr/>
        </p:nvPicPr>
        <p:blipFill>
          <a:blip r:embed="rId4"/>
          <a:stretch>
            <a:fillRect/>
          </a:stretch>
        </p:blipFill>
        <p:spPr>
          <a:xfrm>
            <a:off x="571833" y="3698401"/>
            <a:ext cx="1612045" cy="706162"/>
          </a:xfrm>
          <a:prstGeom prst="rect">
            <a:avLst/>
          </a:prstGeom>
        </p:spPr>
      </p:pic>
      <p:cxnSp>
        <p:nvCxnSpPr>
          <p:cNvPr id="23" name="接點: 肘形 22">
            <a:extLst>
              <a:ext uri="{FF2B5EF4-FFF2-40B4-BE49-F238E27FC236}">
                <a16:creationId xmlns:a16="http://schemas.microsoft.com/office/drawing/2014/main" id="{DEB747E0-EE5A-4530-D58D-21505363AD7C}"/>
              </a:ext>
            </a:extLst>
          </p:cNvPr>
          <p:cNvCxnSpPr>
            <a:cxnSpLocks/>
            <a:stCxn id="16" idx="0"/>
            <a:endCxn id="20" idx="2"/>
          </p:cNvCxnSpPr>
          <p:nvPr/>
        </p:nvCxnSpPr>
        <p:spPr>
          <a:xfrm rot="5400000" flipH="1" flipV="1">
            <a:off x="951309" y="4549394"/>
            <a:ext cx="571378" cy="281716"/>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31" name="圖片 30">
            <a:extLst>
              <a:ext uri="{FF2B5EF4-FFF2-40B4-BE49-F238E27FC236}">
                <a16:creationId xmlns:a16="http://schemas.microsoft.com/office/drawing/2014/main" id="{B9240DD3-FFBB-791B-5CCC-D74FDF48E375}"/>
              </a:ext>
            </a:extLst>
          </p:cNvPr>
          <p:cNvPicPr>
            <a:picLocks noChangeAspect="1"/>
          </p:cNvPicPr>
          <p:nvPr/>
        </p:nvPicPr>
        <p:blipFill>
          <a:blip r:embed="rId5"/>
          <a:stretch>
            <a:fillRect/>
          </a:stretch>
        </p:blipFill>
        <p:spPr>
          <a:xfrm>
            <a:off x="2385879" y="3698401"/>
            <a:ext cx="1914792" cy="400106"/>
          </a:xfrm>
          <a:prstGeom prst="rect">
            <a:avLst/>
          </a:prstGeom>
        </p:spPr>
      </p:pic>
      <p:cxnSp>
        <p:nvCxnSpPr>
          <p:cNvPr id="32" name="接點: 肘形 31">
            <a:extLst>
              <a:ext uri="{FF2B5EF4-FFF2-40B4-BE49-F238E27FC236}">
                <a16:creationId xmlns:a16="http://schemas.microsoft.com/office/drawing/2014/main" id="{FC94A17E-0427-A970-A702-229D04D4360F}"/>
              </a:ext>
            </a:extLst>
          </p:cNvPr>
          <p:cNvCxnSpPr>
            <a:cxnSpLocks/>
            <a:stCxn id="20" idx="0"/>
            <a:endCxn id="10" idx="2"/>
          </p:cNvCxnSpPr>
          <p:nvPr/>
        </p:nvCxnSpPr>
        <p:spPr>
          <a:xfrm rot="16200000" flipV="1">
            <a:off x="1041258" y="3361803"/>
            <a:ext cx="458060" cy="215136"/>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接點: 肘形 34">
            <a:extLst>
              <a:ext uri="{FF2B5EF4-FFF2-40B4-BE49-F238E27FC236}">
                <a16:creationId xmlns:a16="http://schemas.microsoft.com/office/drawing/2014/main" id="{674542EA-58B9-C867-2252-594443B6324E}"/>
              </a:ext>
            </a:extLst>
          </p:cNvPr>
          <p:cNvCxnSpPr>
            <a:cxnSpLocks/>
            <a:stCxn id="31" idx="0"/>
            <a:endCxn id="14" idx="2"/>
          </p:cNvCxnSpPr>
          <p:nvPr/>
        </p:nvCxnSpPr>
        <p:spPr>
          <a:xfrm rot="16200000" flipV="1">
            <a:off x="2804239" y="3159364"/>
            <a:ext cx="440484" cy="637589"/>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矩形 37">
            <a:extLst>
              <a:ext uri="{FF2B5EF4-FFF2-40B4-BE49-F238E27FC236}">
                <a16:creationId xmlns:a16="http://schemas.microsoft.com/office/drawing/2014/main" id="{BFD91A99-CFB9-0B58-97BD-91CA6E84869C}"/>
              </a:ext>
            </a:extLst>
          </p:cNvPr>
          <p:cNvSpPr/>
          <p:nvPr/>
        </p:nvSpPr>
        <p:spPr>
          <a:xfrm>
            <a:off x="2245771" y="4967967"/>
            <a:ext cx="1790367" cy="1235976"/>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9" name="文字方塊 38">
            <a:extLst>
              <a:ext uri="{FF2B5EF4-FFF2-40B4-BE49-F238E27FC236}">
                <a16:creationId xmlns:a16="http://schemas.microsoft.com/office/drawing/2014/main" id="{9A722D7B-4D03-B4F7-E153-63F8444BC715}"/>
              </a:ext>
            </a:extLst>
          </p:cNvPr>
          <p:cNvSpPr txBox="1"/>
          <p:nvPr/>
        </p:nvSpPr>
        <p:spPr>
          <a:xfrm>
            <a:off x="2245771" y="5079058"/>
            <a:ext cx="1612044" cy="523220"/>
          </a:xfrm>
          <a:prstGeom prst="rect">
            <a:avLst/>
          </a:prstGeom>
          <a:noFill/>
        </p:spPr>
        <p:txBody>
          <a:bodyPr wrap="square">
            <a:spAutoFit/>
          </a:bodyPr>
          <a:lstStyle/>
          <a:p>
            <a:r>
              <a:rPr lang="zh-TW" altLang="en-US" sz="1400" b="1" dirty="0"/>
              <a:t>以選擇之年級及開班數開課</a:t>
            </a:r>
          </a:p>
        </p:txBody>
      </p:sp>
      <p:cxnSp>
        <p:nvCxnSpPr>
          <p:cNvPr id="40" name="接點: 肘形 39">
            <a:extLst>
              <a:ext uri="{FF2B5EF4-FFF2-40B4-BE49-F238E27FC236}">
                <a16:creationId xmlns:a16="http://schemas.microsoft.com/office/drawing/2014/main" id="{F0E41A5D-069C-32FF-2BDD-735B9352D1D3}"/>
              </a:ext>
            </a:extLst>
          </p:cNvPr>
          <p:cNvCxnSpPr>
            <a:cxnSpLocks/>
            <a:stCxn id="38" idx="0"/>
            <a:endCxn id="31" idx="2"/>
          </p:cNvCxnSpPr>
          <p:nvPr/>
        </p:nvCxnSpPr>
        <p:spPr>
          <a:xfrm rot="5400000" flipH="1" flipV="1">
            <a:off x="2807385" y="4432077"/>
            <a:ext cx="869460" cy="202320"/>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47" name="圖片 46">
            <a:extLst>
              <a:ext uri="{FF2B5EF4-FFF2-40B4-BE49-F238E27FC236}">
                <a16:creationId xmlns:a16="http://schemas.microsoft.com/office/drawing/2014/main" id="{ED7B8282-A9D4-325E-B010-6DBE69AE602E}"/>
              </a:ext>
            </a:extLst>
          </p:cNvPr>
          <p:cNvPicPr>
            <a:picLocks noChangeAspect="1"/>
          </p:cNvPicPr>
          <p:nvPr/>
        </p:nvPicPr>
        <p:blipFill>
          <a:blip r:embed="rId6"/>
          <a:stretch>
            <a:fillRect/>
          </a:stretch>
        </p:blipFill>
        <p:spPr>
          <a:xfrm>
            <a:off x="4502672" y="3698401"/>
            <a:ext cx="3153215" cy="457264"/>
          </a:xfrm>
          <a:prstGeom prst="rect">
            <a:avLst/>
          </a:prstGeom>
        </p:spPr>
      </p:pic>
      <p:cxnSp>
        <p:nvCxnSpPr>
          <p:cNvPr id="48" name="接點: 肘形 47">
            <a:extLst>
              <a:ext uri="{FF2B5EF4-FFF2-40B4-BE49-F238E27FC236}">
                <a16:creationId xmlns:a16="http://schemas.microsoft.com/office/drawing/2014/main" id="{D565ED15-6994-AB59-71BF-4478BB2551B5}"/>
              </a:ext>
            </a:extLst>
          </p:cNvPr>
          <p:cNvCxnSpPr>
            <a:cxnSpLocks/>
            <a:stCxn id="47" idx="0"/>
            <a:endCxn id="15" idx="2"/>
          </p:cNvCxnSpPr>
          <p:nvPr/>
        </p:nvCxnSpPr>
        <p:spPr>
          <a:xfrm rot="16200000" flipV="1">
            <a:off x="5477166" y="3096287"/>
            <a:ext cx="440484" cy="763744"/>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矩形 50">
            <a:extLst>
              <a:ext uri="{FF2B5EF4-FFF2-40B4-BE49-F238E27FC236}">
                <a16:creationId xmlns:a16="http://schemas.microsoft.com/office/drawing/2014/main" id="{FAFC79D3-7E6B-CFA4-7D09-052A0A30C96C}"/>
              </a:ext>
            </a:extLst>
          </p:cNvPr>
          <p:cNvSpPr/>
          <p:nvPr/>
        </p:nvSpPr>
        <p:spPr>
          <a:xfrm>
            <a:off x="4969498" y="4949497"/>
            <a:ext cx="1790367" cy="1254446"/>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2" name="文字方塊 51">
            <a:extLst>
              <a:ext uri="{FF2B5EF4-FFF2-40B4-BE49-F238E27FC236}">
                <a16:creationId xmlns:a16="http://schemas.microsoft.com/office/drawing/2014/main" id="{DB653A4D-CCEE-DC68-6727-7B40CC1D9621}"/>
              </a:ext>
            </a:extLst>
          </p:cNvPr>
          <p:cNvSpPr txBox="1"/>
          <p:nvPr/>
        </p:nvSpPr>
        <p:spPr>
          <a:xfrm>
            <a:off x="5069567" y="5013213"/>
            <a:ext cx="1612044" cy="523220"/>
          </a:xfrm>
          <a:prstGeom prst="rect">
            <a:avLst/>
          </a:prstGeom>
          <a:noFill/>
        </p:spPr>
        <p:txBody>
          <a:bodyPr wrap="square">
            <a:spAutoFit/>
          </a:bodyPr>
          <a:lstStyle/>
          <a:p>
            <a:r>
              <a:rPr lang="zh-TW" altLang="en-US" sz="1400" b="1" dirty="0"/>
              <a:t>以選擇之各年級及各年級開班數開課</a:t>
            </a:r>
          </a:p>
        </p:txBody>
      </p:sp>
      <p:cxnSp>
        <p:nvCxnSpPr>
          <p:cNvPr id="53" name="接點: 肘形 52">
            <a:extLst>
              <a:ext uri="{FF2B5EF4-FFF2-40B4-BE49-F238E27FC236}">
                <a16:creationId xmlns:a16="http://schemas.microsoft.com/office/drawing/2014/main" id="{C9B03A8A-FFA7-E9FE-803A-44D572871EED}"/>
              </a:ext>
            </a:extLst>
          </p:cNvPr>
          <p:cNvCxnSpPr>
            <a:cxnSpLocks/>
            <a:stCxn id="51" idx="0"/>
            <a:endCxn id="47" idx="2"/>
          </p:cNvCxnSpPr>
          <p:nvPr/>
        </p:nvCxnSpPr>
        <p:spPr>
          <a:xfrm rot="5400000" flipH="1" flipV="1">
            <a:off x="5575065" y="4445282"/>
            <a:ext cx="793832" cy="214598"/>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477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D6E440BE-F25F-5911-FA35-A2A0EFAE4BFD}"/>
              </a:ext>
            </a:extLst>
          </p:cNvPr>
          <p:cNvPicPr>
            <a:picLocks noChangeAspect="1"/>
          </p:cNvPicPr>
          <p:nvPr/>
        </p:nvPicPr>
        <p:blipFill>
          <a:blip r:embed="rId2"/>
          <a:stretch>
            <a:fillRect/>
          </a:stretch>
        </p:blipFill>
        <p:spPr>
          <a:xfrm>
            <a:off x="447609" y="2548306"/>
            <a:ext cx="5153744" cy="847843"/>
          </a:xfrm>
          <a:prstGeom prst="rect">
            <a:avLst/>
          </a:prstGeom>
        </p:spPr>
      </p:pic>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自訂預開課程處理</a:t>
            </a:r>
            <a:r>
              <a:rPr lang="en-US" altLang="zh-TW" sz="3600" dirty="0"/>
              <a:t>-</a:t>
            </a:r>
            <a:r>
              <a:rPr lang="zh-TW" altLang="en-US" sz="3600" dirty="0"/>
              <a:t>課程名稱命名</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11610808" y="6262411"/>
            <a:ext cx="490226" cy="277091"/>
          </a:xfrm>
        </p:spPr>
        <p:txBody>
          <a:bodyPr/>
          <a:lstStyle/>
          <a:p>
            <a:pPr algn="ctr"/>
            <a:fld id="{534AF3B0-7061-4301-92CD-197F97EF81A1}" type="slidenum">
              <a:rPr lang="zh-TW" altLang="en-US" sz="1600" b="1" smtClean="0"/>
              <a:pPr algn="ctr"/>
              <a:t>36</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11610808" y="6155844"/>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5270" y="6203943"/>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962801"/>
            <a:ext cx="8326748" cy="491645"/>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自訂預開課程</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cxnSp>
        <p:nvCxnSpPr>
          <p:cNvPr id="23" name="接點: 肘形 22">
            <a:extLst>
              <a:ext uri="{FF2B5EF4-FFF2-40B4-BE49-F238E27FC236}">
                <a16:creationId xmlns:a16="http://schemas.microsoft.com/office/drawing/2014/main" id="{DEB747E0-EE5A-4530-D58D-21505363AD7C}"/>
              </a:ext>
            </a:extLst>
          </p:cNvPr>
          <p:cNvCxnSpPr>
            <a:cxnSpLocks/>
            <a:stCxn id="34" idx="0"/>
            <a:endCxn id="12" idx="2"/>
          </p:cNvCxnSpPr>
          <p:nvPr/>
        </p:nvCxnSpPr>
        <p:spPr>
          <a:xfrm rot="16200000" flipV="1">
            <a:off x="499566" y="4992891"/>
            <a:ext cx="833716" cy="228438"/>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接點: 肘形 39">
            <a:extLst>
              <a:ext uri="{FF2B5EF4-FFF2-40B4-BE49-F238E27FC236}">
                <a16:creationId xmlns:a16="http://schemas.microsoft.com/office/drawing/2014/main" id="{F0E41A5D-069C-32FF-2BDD-735B9352D1D3}"/>
              </a:ext>
            </a:extLst>
          </p:cNvPr>
          <p:cNvCxnSpPr>
            <a:cxnSpLocks/>
            <a:stCxn id="37" idx="0"/>
            <a:endCxn id="18" idx="2"/>
          </p:cNvCxnSpPr>
          <p:nvPr/>
        </p:nvCxnSpPr>
        <p:spPr>
          <a:xfrm rot="16200000" flipV="1">
            <a:off x="2112549" y="5113741"/>
            <a:ext cx="424407" cy="396048"/>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接點: 肘形 52">
            <a:extLst>
              <a:ext uri="{FF2B5EF4-FFF2-40B4-BE49-F238E27FC236}">
                <a16:creationId xmlns:a16="http://schemas.microsoft.com/office/drawing/2014/main" id="{C9B03A8A-FFA7-E9FE-803A-44D572871EED}"/>
              </a:ext>
            </a:extLst>
          </p:cNvPr>
          <p:cNvCxnSpPr>
            <a:cxnSpLocks/>
            <a:stCxn id="42" idx="0"/>
            <a:endCxn id="21" idx="2"/>
          </p:cNvCxnSpPr>
          <p:nvPr/>
        </p:nvCxnSpPr>
        <p:spPr>
          <a:xfrm rot="16200000" flipV="1">
            <a:off x="2886053" y="4315248"/>
            <a:ext cx="1158851" cy="1258590"/>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 name="圖片 11">
            <a:extLst>
              <a:ext uri="{FF2B5EF4-FFF2-40B4-BE49-F238E27FC236}">
                <a16:creationId xmlns:a16="http://schemas.microsoft.com/office/drawing/2014/main" id="{07A932EA-8936-B1BD-A50E-5718B4805E11}"/>
              </a:ext>
            </a:extLst>
          </p:cNvPr>
          <p:cNvPicPr>
            <a:picLocks noChangeAspect="1"/>
          </p:cNvPicPr>
          <p:nvPr/>
        </p:nvPicPr>
        <p:blipFill>
          <a:blip r:embed="rId4"/>
          <a:stretch>
            <a:fillRect/>
          </a:stretch>
        </p:blipFill>
        <p:spPr>
          <a:xfrm>
            <a:off x="497362" y="3442303"/>
            <a:ext cx="609685" cy="1247949"/>
          </a:xfrm>
          <a:prstGeom prst="rect">
            <a:avLst/>
          </a:prstGeom>
        </p:spPr>
      </p:pic>
      <p:pic>
        <p:nvPicPr>
          <p:cNvPr id="18" name="圖片 17">
            <a:extLst>
              <a:ext uri="{FF2B5EF4-FFF2-40B4-BE49-F238E27FC236}">
                <a16:creationId xmlns:a16="http://schemas.microsoft.com/office/drawing/2014/main" id="{E20220B9-E90D-4FDC-BCD0-EC7DCC79D784}"/>
              </a:ext>
            </a:extLst>
          </p:cNvPr>
          <p:cNvPicPr>
            <a:picLocks noChangeAspect="1"/>
          </p:cNvPicPr>
          <p:nvPr/>
        </p:nvPicPr>
        <p:blipFill>
          <a:blip r:embed="rId5"/>
          <a:stretch>
            <a:fillRect/>
          </a:stretch>
        </p:blipFill>
        <p:spPr>
          <a:xfrm>
            <a:off x="1783780" y="3451506"/>
            <a:ext cx="685896" cy="1648055"/>
          </a:xfrm>
          <a:prstGeom prst="rect">
            <a:avLst/>
          </a:prstGeom>
        </p:spPr>
      </p:pic>
      <p:pic>
        <p:nvPicPr>
          <p:cNvPr id="21" name="圖片 20">
            <a:extLst>
              <a:ext uri="{FF2B5EF4-FFF2-40B4-BE49-F238E27FC236}">
                <a16:creationId xmlns:a16="http://schemas.microsoft.com/office/drawing/2014/main" id="{3320DFD5-2A9A-BEFF-AC23-2924CF3C2483}"/>
              </a:ext>
            </a:extLst>
          </p:cNvPr>
          <p:cNvPicPr>
            <a:picLocks noChangeAspect="1"/>
          </p:cNvPicPr>
          <p:nvPr/>
        </p:nvPicPr>
        <p:blipFill>
          <a:blip r:embed="rId6"/>
          <a:stretch>
            <a:fillRect/>
          </a:stretch>
        </p:blipFill>
        <p:spPr>
          <a:xfrm>
            <a:off x="2493235" y="3469642"/>
            <a:ext cx="685896" cy="895475"/>
          </a:xfrm>
          <a:prstGeom prst="rect">
            <a:avLst/>
          </a:prstGeom>
        </p:spPr>
      </p:pic>
      <p:pic>
        <p:nvPicPr>
          <p:cNvPr id="24" name="圖片 23">
            <a:extLst>
              <a:ext uri="{FF2B5EF4-FFF2-40B4-BE49-F238E27FC236}">
                <a16:creationId xmlns:a16="http://schemas.microsoft.com/office/drawing/2014/main" id="{46F1D9ED-F672-B7E0-A43C-12026FEF521E}"/>
              </a:ext>
            </a:extLst>
          </p:cNvPr>
          <p:cNvPicPr>
            <a:picLocks noChangeAspect="1"/>
          </p:cNvPicPr>
          <p:nvPr/>
        </p:nvPicPr>
        <p:blipFill>
          <a:blip r:embed="rId7"/>
          <a:stretch>
            <a:fillRect/>
          </a:stretch>
        </p:blipFill>
        <p:spPr>
          <a:xfrm>
            <a:off x="4602734" y="3407848"/>
            <a:ext cx="733527" cy="1381318"/>
          </a:xfrm>
          <a:prstGeom prst="rect">
            <a:avLst/>
          </a:prstGeom>
        </p:spPr>
      </p:pic>
      <p:grpSp>
        <p:nvGrpSpPr>
          <p:cNvPr id="44" name="群組 43">
            <a:extLst>
              <a:ext uri="{FF2B5EF4-FFF2-40B4-BE49-F238E27FC236}">
                <a16:creationId xmlns:a16="http://schemas.microsoft.com/office/drawing/2014/main" id="{B9D64780-ED5C-D27E-7F2D-CF33E816458B}"/>
              </a:ext>
            </a:extLst>
          </p:cNvPr>
          <p:cNvGrpSpPr/>
          <p:nvPr/>
        </p:nvGrpSpPr>
        <p:grpSpPr>
          <a:xfrm>
            <a:off x="224621" y="5523968"/>
            <a:ext cx="1623209" cy="1200317"/>
            <a:chOff x="6909909" y="2372418"/>
            <a:chExt cx="1623209" cy="1200317"/>
          </a:xfrm>
        </p:grpSpPr>
        <p:sp>
          <p:nvSpPr>
            <p:cNvPr id="34" name="矩形 33">
              <a:extLst>
                <a:ext uri="{FF2B5EF4-FFF2-40B4-BE49-F238E27FC236}">
                  <a16:creationId xmlns:a16="http://schemas.microsoft.com/office/drawing/2014/main" id="{5ECE4958-AB7B-C146-0CAE-4B6FC14AFC48}"/>
                </a:ext>
              </a:extLst>
            </p:cNvPr>
            <p:cNvSpPr/>
            <p:nvPr/>
          </p:nvSpPr>
          <p:spPr>
            <a:xfrm>
              <a:off x="6909909" y="2372418"/>
              <a:ext cx="1612044" cy="120031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6" name="文字方塊 35">
              <a:extLst>
                <a:ext uri="{FF2B5EF4-FFF2-40B4-BE49-F238E27FC236}">
                  <a16:creationId xmlns:a16="http://schemas.microsoft.com/office/drawing/2014/main" id="{91DED999-DFB6-C9DD-F5FC-0EA19B2260E7}"/>
                </a:ext>
              </a:extLst>
            </p:cNvPr>
            <p:cNvSpPr txBox="1"/>
            <p:nvPr/>
          </p:nvSpPr>
          <p:spPr>
            <a:xfrm>
              <a:off x="6992562" y="2429646"/>
              <a:ext cx="1540556" cy="954107"/>
            </a:xfrm>
            <a:prstGeom prst="rect">
              <a:avLst/>
            </a:prstGeom>
            <a:noFill/>
          </p:spPr>
          <p:txBody>
            <a:bodyPr wrap="square">
              <a:spAutoFit/>
            </a:bodyPr>
            <a:lstStyle/>
            <a:p>
              <a:r>
                <a:rPr lang="zh-TW" altLang="en-US" sz="1400" b="1" dirty="0"/>
                <a:t>前置碼內容可以選擇年級、預開班名、預開班碼或自訂</a:t>
              </a:r>
            </a:p>
          </p:txBody>
        </p:sp>
      </p:grpSp>
      <p:grpSp>
        <p:nvGrpSpPr>
          <p:cNvPr id="45" name="群組 44">
            <a:extLst>
              <a:ext uri="{FF2B5EF4-FFF2-40B4-BE49-F238E27FC236}">
                <a16:creationId xmlns:a16="http://schemas.microsoft.com/office/drawing/2014/main" id="{03284F0C-AF78-2B1B-518B-EDE76C8E10CA}"/>
              </a:ext>
            </a:extLst>
          </p:cNvPr>
          <p:cNvGrpSpPr/>
          <p:nvPr/>
        </p:nvGrpSpPr>
        <p:grpSpPr>
          <a:xfrm>
            <a:off x="1925840" y="5523968"/>
            <a:ext cx="1193872" cy="1200316"/>
            <a:chOff x="8573537" y="2368870"/>
            <a:chExt cx="1193872" cy="1200316"/>
          </a:xfrm>
        </p:grpSpPr>
        <p:sp>
          <p:nvSpPr>
            <p:cNvPr id="37" name="矩形 36">
              <a:extLst>
                <a:ext uri="{FF2B5EF4-FFF2-40B4-BE49-F238E27FC236}">
                  <a16:creationId xmlns:a16="http://schemas.microsoft.com/office/drawing/2014/main" id="{C8E7E647-28F5-7349-0F52-C2D15246E239}"/>
                </a:ext>
              </a:extLst>
            </p:cNvPr>
            <p:cNvSpPr/>
            <p:nvPr/>
          </p:nvSpPr>
          <p:spPr>
            <a:xfrm>
              <a:off x="8573537" y="2368870"/>
              <a:ext cx="1193872" cy="1200316"/>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1" name="文字方塊 40">
              <a:extLst>
                <a:ext uri="{FF2B5EF4-FFF2-40B4-BE49-F238E27FC236}">
                  <a16:creationId xmlns:a16="http://schemas.microsoft.com/office/drawing/2014/main" id="{9EBB546F-7F57-C7F9-66B9-3F459A30E591}"/>
                </a:ext>
              </a:extLst>
            </p:cNvPr>
            <p:cNvSpPr txBox="1"/>
            <p:nvPr/>
          </p:nvSpPr>
          <p:spPr>
            <a:xfrm>
              <a:off x="8656190" y="2426097"/>
              <a:ext cx="1111219" cy="307777"/>
            </a:xfrm>
            <a:prstGeom prst="rect">
              <a:avLst/>
            </a:prstGeom>
            <a:noFill/>
          </p:spPr>
          <p:txBody>
            <a:bodyPr wrap="square">
              <a:spAutoFit/>
            </a:bodyPr>
            <a:lstStyle/>
            <a:p>
              <a:r>
                <a:rPr lang="zh-TW" altLang="en-US" sz="1400" b="1" dirty="0"/>
                <a:t>開班序格式</a:t>
              </a:r>
            </a:p>
          </p:txBody>
        </p:sp>
      </p:grpSp>
      <p:grpSp>
        <p:nvGrpSpPr>
          <p:cNvPr id="46" name="群組 45">
            <a:extLst>
              <a:ext uri="{FF2B5EF4-FFF2-40B4-BE49-F238E27FC236}">
                <a16:creationId xmlns:a16="http://schemas.microsoft.com/office/drawing/2014/main" id="{A8EDDF75-D371-6306-31A3-9FCC0C7BA77F}"/>
              </a:ext>
            </a:extLst>
          </p:cNvPr>
          <p:cNvGrpSpPr/>
          <p:nvPr/>
        </p:nvGrpSpPr>
        <p:grpSpPr>
          <a:xfrm>
            <a:off x="3179131" y="5523968"/>
            <a:ext cx="1831284" cy="1197908"/>
            <a:chOff x="9850061" y="2371278"/>
            <a:chExt cx="1831284" cy="1197908"/>
          </a:xfrm>
        </p:grpSpPr>
        <p:sp>
          <p:nvSpPr>
            <p:cNvPr id="42" name="矩形 41">
              <a:extLst>
                <a:ext uri="{FF2B5EF4-FFF2-40B4-BE49-F238E27FC236}">
                  <a16:creationId xmlns:a16="http://schemas.microsoft.com/office/drawing/2014/main" id="{E64F3139-7E4F-3D8C-A762-3E31C27C87C4}"/>
                </a:ext>
              </a:extLst>
            </p:cNvPr>
            <p:cNvSpPr/>
            <p:nvPr/>
          </p:nvSpPr>
          <p:spPr>
            <a:xfrm>
              <a:off x="9850061" y="2371278"/>
              <a:ext cx="1831283" cy="1197908"/>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3" name="文字方塊 42">
              <a:extLst>
                <a:ext uri="{FF2B5EF4-FFF2-40B4-BE49-F238E27FC236}">
                  <a16:creationId xmlns:a16="http://schemas.microsoft.com/office/drawing/2014/main" id="{8DF8D9D1-5B9F-8537-8204-E31C6337A78A}"/>
                </a:ext>
              </a:extLst>
            </p:cNvPr>
            <p:cNvSpPr txBox="1"/>
            <p:nvPr/>
          </p:nvSpPr>
          <p:spPr>
            <a:xfrm>
              <a:off x="9932715" y="2428505"/>
              <a:ext cx="1748630" cy="954107"/>
            </a:xfrm>
            <a:prstGeom prst="rect">
              <a:avLst/>
            </a:prstGeom>
            <a:noFill/>
          </p:spPr>
          <p:txBody>
            <a:bodyPr wrap="square">
              <a:spAutoFit/>
            </a:bodyPr>
            <a:lstStyle/>
            <a:p>
              <a:r>
                <a:rPr lang="zh-TW" altLang="en-US" sz="1400" b="1" dirty="0"/>
                <a:t>班序產生基準可分為開班選擇之各年級</a:t>
              </a:r>
              <a:r>
                <a:rPr lang="en-US" altLang="zh-TW" sz="1400" b="1" dirty="0"/>
                <a:t>(</a:t>
              </a:r>
              <a:r>
                <a:rPr lang="zh-TW" altLang="en-US" sz="1400" b="1" dirty="0"/>
                <a:t>依年級</a:t>
              </a:r>
              <a:r>
                <a:rPr lang="en-US" altLang="zh-TW" sz="1400" b="1" dirty="0"/>
                <a:t>)</a:t>
              </a:r>
              <a:r>
                <a:rPr lang="zh-TW" altLang="en-US" sz="1400" b="1" dirty="0"/>
                <a:t>或選擇總班數</a:t>
              </a:r>
              <a:r>
                <a:rPr lang="en-US" altLang="zh-TW" sz="1400" b="1" dirty="0"/>
                <a:t>(</a:t>
              </a:r>
              <a:r>
                <a:rPr lang="zh-TW" altLang="en-US" sz="1400" b="1" dirty="0"/>
                <a:t>全年級</a:t>
              </a:r>
              <a:r>
                <a:rPr lang="en-US" altLang="zh-TW" sz="1400" b="1" dirty="0"/>
                <a:t>)</a:t>
              </a:r>
              <a:endParaRPr lang="zh-TW" altLang="en-US" sz="1400" b="1" dirty="0"/>
            </a:p>
          </p:txBody>
        </p:sp>
      </p:grpSp>
      <p:grpSp>
        <p:nvGrpSpPr>
          <p:cNvPr id="59" name="群組 58">
            <a:extLst>
              <a:ext uri="{FF2B5EF4-FFF2-40B4-BE49-F238E27FC236}">
                <a16:creationId xmlns:a16="http://schemas.microsoft.com/office/drawing/2014/main" id="{CC4F924A-17EF-3874-A99F-17039FABA109}"/>
              </a:ext>
            </a:extLst>
          </p:cNvPr>
          <p:cNvGrpSpPr/>
          <p:nvPr/>
        </p:nvGrpSpPr>
        <p:grpSpPr>
          <a:xfrm>
            <a:off x="5069833" y="5520541"/>
            <a:ext cx="1612044" cy="1204761"/>
            <a:chOff x="7320834" y="5433188"/>
            <a:chExt cx="1612044" cy="1204761"/>
          </a:xfrm>
        </p:grpSpPr>
        <p:sp>
          <p:nvSpPr>
            <p:cNvPr id="57" name="矩形 56">
              <a:extLst>
                <a:ext uri="{FF2B5EF4-FFF2-40B4-BE49-F238E27FC236}">
                  <a16:creationId xmlns:a16="http://schemas.microsoft.com/office/drawing/2014/main" id="{EACF44BF-ED4E-68D4-915F-FE90986879FC}"/>
                </a:ext>
              </a:extLst>
            </p:cNvPr>
            <p:cNvSpPr/>
            <p:nvPr/>
          </p:nvSpPr>
          <p:spPr>
            <a:xfrm>
              <a:off x="7320834" y="5433188"/>
              <a:ext cx="1612044" cy="1204761"/>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8" name="文字方塊 57">
              <a:extLst>
                <a:ext uri="{FF2B5EF4-FFF2-40B4-BE49-F238E27FC236}">
                  <a16:creationId xmlns:a16="http://schemas.microsoft.com/office/drawing/2014/main" id="{40EB8F84-0C9A-D5E1-E601-BB6BDB8EB983}"/>
                </a:ext>
              </a:extLst>
            </p:cNvPr>
            <p:cNvSpPr txBox="1"/>
            <p:nvPr/>
          </p:nvSpPr>
          <p:spPr>
            <a:xfrm>
              <a:off x="7392322" y="5499492"/>
              <a:ext cx="1540556" cy="523220"/>
            </a:xfrm>
            <a:prstGeom prst="rect">
              <a:avLst/>
            </a:prstGeom>
            <a:noFill/>
          </p:spPr>
          <p:txBody>
            <a:bodyPr wrap="square">
              <a:spAutoFit/>
            </a:bodyPr>
            <a:lstStyle/>
            <a:p>
              <a:r>
                <a:rPr lang="zh-TW" altLang="en-US" sz="1400" b="1" dirty="0"/>
                <a:t>級別數字之顯示格式</a:t>
              </a:r>
            </a:p>
          </p:txBody>
        </p:sp>
      </p:grpSp>
      <p:cxnSp>
        <p:nvCxnSpPr>
          <p:cNvPr id="60" name="接點: 肘形 59">
            <a:extLst>
              <a:ext uri="{FF2B5EF4-FFF2-40B4-BE49-F238E27FC236}">
                <a16:creationId xmlns:a16="http://schemas.microsoft.com/office/drawing/2014/main" id="{F81D287B-7DA3-7F68-3922-B41457A0034D}"/>
              </a:ext>
            </a:extLst>
          </p:cNvPr>
          <p:cNvCxnSpPr>
            <a:cxnSpLocks/>
            <a:stCxn id="57" idx="0"/>
            <a:endCxn id="24" idx="2"/>
          </p:cNvCxnSpPr>
          <p:nvPr/>
        </p:nvCxnSpPr>
        <p:spPr>
          <a:xfrm rot="16200000" flipV="1">
            <a:off x="5056990" y="4701675"/>
            <a:ext cx="731375" cy="906357"/>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文字方塊 62">
            <a:extLst>
              <a:ext uri="{FF2B5EF4-FFF2-40B4-BE49-F238E27FC236}">
                <a16:creationId xmlns:a16="http://schemas.microsoft.com/office/drawing/2014/main" id="{FC643238-1B07-2F2B-567E-A76689352EB5}"/>
              </a:ext>
            </a:extLst>
          </p:cNvPr>
          <p:cNvSpPr txBox="1"/>
          <p:nvPr/>
        </p:nvSpPr>
        <p:spPr>
          <a:xfrm>
            <a:off x="7107347" y="1954850"/>
            <a:ext cx="3305175" cy="369332"/>
          </a:xfrm>
          <a:prstGeom prst="rect">
            <a:avLst/>
          </a:prstGeom>
          <a:noFill/>
        </p:spPr>
        <p:txBody>
          <a:bodyPr wrap="square">
            <a:spAutoFit/>
          </a:bodyPr>
          <a:lstStyle/>
          <a:p>
            <a:r>
              <a:rPr lang="zh-TW" altLang="en-US" b="1" dirty="0"/>
              <a:t>自訂課程名稱由</a:t>
            </a:r>
            <a:r>
              <a:rPr lang="en-US" altLang="zh-TW" b="1" dirty="0"/>
              <a:t>5</a:t>
            </a:r>
            <a:r>
              <a:rPr lang="zh-TW" altLang="en-US" b="1" dirty="0"/>
              <a:t>部分組合而成</a:t>
            </a:r>
          </a:p>
        </p:txBody>
      </p:sp>
      <p:grpSp>
        <p:nvGrpSpPr>
          <p:cNvPr id="64" name="群組 63">
            <a:extLst>
              <a:ext uri="{FF2B5EF4-FFF2-40B4-BE49-F238E27FC236}">
                <a16:creationId xmlns:a16="http://schemas.microsoft.com/office/drawing/2014/main" id="{BDCBD761-068A-137D-7207-D10D2311FA40}"/>
              </a:ext>
            </a:extLst>
          </p:cNvPr>
          <p:cNvGrpSpPr/>
          <p:nvPr/>
        </p:nvGrpSpPr>
        <p:grpSpPr>
          <a:xfrm>
            <a:off x="5954821" y="2515697"/>
            <a:ext cx="1152526" cy="900185"/>
            <a:chOff x="7190527" y="3784185"/>
            <a:chExt cx="1152526" cy="900185"/>
          </a:xfrm>
        </p:grpSpPr>
        <p:sp>
          <p:nvSpPr>
            <p:cNvPr id="65" name="矩形 64">
              <a:extLst>
                <a:ext uri="{FF2B5EF4-FFF2-40B4-BE49-F238E27FC236}">
                  <a16:creationId xmlns:a16="http://schemas.microsoft.com/office/drawing/2014/main" id="{BD09A86C-D165-C68F-5E16-6FE873F59485}"/>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1</a:t>
              </a:r>
              <a:endParaRPr lang="zh-TW" altLang="en-US" dirty="0">
                <a:solidFill>
                  <a:sysClr val="windowText" lastClr="000000"/>
                </a:solidFill>
                <a:latin typeface="Arial Black" panose="020B0A04020102020204" pitchFamily="34" charset="0"/>
              </a:endParaRPr>
            </a:p>
          </p:txBody>
        </p:sp>
        <p:sp>
          <p:nvSpPr>
            <p:cNvPr id="66" name="文字方塊 65">
              <a:extLst>
                <a:ext uri="{FF2B5EF4-FFF2-40B4-BE49-F238E27FC236}">
                  <a16:creationId xmlns:a16="http://schemas.microsoft.com/office/drawing/2014/main" id="{ADC5A678-8F9A-0F75-C937-D1473021FBB1}"/>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前置碼</a:t>
              </a:r>
            </a:p>
          </p:txBody>
        </p:sp>
      </p:grpSp>
      <p:grpSp>
        <p:nvGrpSpPr>
          <p:cNvPr id="67" name="群組 66">
            <a:extLst>
              <a:ext uri="{FF2B5EF4-FFF2-40B4-BE49-F238E27FC236}">
                <a16:creationId xmlns:a16="http://schemas.microsoft.com/office/drawing/2014/main" id="{B6A397DD-22B8-D5B4-08FD-6CB0DCA09CB9}"/>
              </a:ext>
            </a:extLst>
          </p:cNvPr>
          <p:cNvGrpSpPr/>
          <p:nvPr/>
        </p:nvGrpSpPr>
        <p:grpSpPr>
          <a:xfrm>
            <a:off x="7159609" y="2512180"/>
            <a:ext cx="1152526" cy="900185"/>
            <a:chOff x="7190527" y="3784185"/>
            <a:chExt cx="1152526" cy="900185"/>
          </a:xfrm>
        </p:grpSpPr>
        <p:sp>
          <p:nvSpPr>
            <p:cNvPr id="68" name="矩形 67">
              <a:extLst>
                <a:ext uri="{FF2B5EF4-FFF2-40B4-BE49-F238E27FC236}">
                  <a16:creationId xmlns:a16="http://schemas.microsoft.com/office/drawing/2014/main" id="{D17FDAF3-3F96-77A6-1F66-006D812F318F}"/>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2</a:t>
              </a:r>
              <a:endParaRPr lang="zh-TW" altLang="en-US" dirty="0">
                <a:solidFill>
                  <a:sysClr val="windowText" lastClr="000000"/>
                </a:solidFill>
                <a:latin typeface="Arial Black" panose="020B0A04020102020204" pitchFamily="34" charset="0"/>
              </a:endParaRPr>
            </a:p>
          </p:txBody>
        </p:sp>
        <p:sp>
          <p:nvSpPr>
            <p:cNvPr id="69" name="文字方塊 68">
              <a:extLst>
                <a:ext uri="{FF2B5EF4-FFF2-40B4-BE49-F238E27FC236}">
                  <a16:creationId xmlns:a16="http://schemas.microsoft.com/office/drawing/2014/main" id="{891BEFE1-58E5-1294-FA86-BB99873C970E}"/>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開班序</a:t>
              </a:r>
            </a:p>
          </p:txBody>
        </p:sp>
      </p:grpSp>
      <p:grpSp>
        <p:nvGrpSpPr>
          <p:cNvPr id="70" name="群組 69">
            <a:extLst>
              <a:ext uri="{FF2B5EF4-FFF2-40B4-BE49-F238E27FC236}">
                <a16:creationId xmlns:a16="http://schemas.microsoft.com/office/drawing/2014/main" id="{A80B8F74-ED6F-24E5-EFC8-C93D0DBDAE23}"/>
              </a:ext>
            </a:extLst>
          </p:cNvPr>
          <p:cNvGrpSpPr/>
          <p:nvPr/>
        </p:nvGrpSpPr>
        <p:grpSpPr>
          <a:xfrm>
            <a:off x="8357016" y="2515366"/>
            <a:ext cx="1152526" cy="964852"/>
            <a:chOff x="7190527" y="3784185"/>
            <a:chExt cx="1152526" cy="964852"/>
          </a:xfrm>
        </p:grpSpPr>
        <p:sp>
          <p:nvSpPr>
            <p:cNvPr id="71" name="矩形 70">
              <a:extLst>
                <a:ext uri="{FF2B5EF4-FFF2-40B4-BE49-F238E27FC236}">
                  <a16:creationId xmlns:a16="http://schemas.microsoft.com/office/drawing/2014/main" id="{80D19E4E-0E56-CA09-FF21-FA18C87E3CD1}"/>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3</a:t>
              </a:r>
              <a:endParaRPr lang="zh-TW" altLang="en-US" dirty="0">
                <a:solidFill>
                  <a:sysClr val="windowText" lastClr="000000"/>
                </a:solidFill>
                <a:latin typeface="Arial Black" panose="020B0A04020102020204" pitchFamily="34" charset="0"/>
              </a:endParaRPr>
            </a:p>
          </p:txBody>
        </p:sp>
        <p:sp>
          <p:nvSpPr>
            <p:cNvPr id="72" name="文字方塊 71">
              <a:extLst>
                <a:ext uri="{FF2B5EF4-FFF2-40B4-BE49-F238E27FC236}">
                  <a16:creationId xmlns:a16="http://schemas.microsoft.com/office/drawing/2014/main" id="{9830DD98-18D7-F339-871C-8A0728E87677}"/>
                </a:ext>
              </a:extLst>
            </p:cNvPr>
            <p:cNvSpPr txBox="1"/>
            <p:nvPr/>
          </p:nvSpPr>
          <p:spPr>
            <a:xfrm>
              <a:off x="7190527" y="4164262"/>
              <a:ext cx="1152525" cy="584775"/>
            </a:xfrm>
            <a:prstGeom prst="rect">
              <a:avLst/>
            </a:prstGeom>
            <a:noFill/>
          </p:spPr>
          <p:txBody>
            <a:bodyPr wrap="square" rtlCol="0">
              <a:spAutoFit/>
            </a:bodyPr>
            <a:lstStyle/>
            <a:p>
              <a:r>
                <a:rPr lang="zh-TW" altLang="en-US" dirty="0"/>
                <a:t>自訂字串</a:t>
              </a:r>
              <a:endParaRPr lang="en-US" altLang="zh-TW" dirty="0"/>
            </a:p>
            <a:p>
              <a:pPr algn="ctr"/>
              <a:r>
                <a:rPr lang="en-US" altLang="zh-TW" sz="1400" dirty="0"/>
                <a:t>(</a:t>
              </a:r>
              <a:r>
                <a:rPr lang="zh-TW" altLang="en-US" sz="1400" dirty="0"/>
                <a:t>預設</a:t>
              </a:r>
              <a:r>
                <a:rPr lang="en-US" altLang="zh-TW" sz="1400" dirty="0"/>
                <a:t>“-”)</a:t>
              </a:r>
              <a:endParaRPr lang="zh-TW" altLang="en-US" sz="1400" dirty="0"/>
            </a:p>
          </p:txBody>
        </p:sp>
      </p:grpSp>
      <p:grpSp>
        <p:nvGrpSpPr>
          <p:cNvPr id="73" name="群組 72">
            <a:extLst>
              <a:ext uri="{FF2B5EF4-FFF2-40B4-BE49-F238E27FC236}">
                <a16:creationId xmlns:a16="http://schemas.microsoft.com/office/drawing/2014/main" id="{3B2124BC-3D22-CDCE-9A28-3EBB24D56716}"/>
              </a:ext>
            </a:extLst>
          </p:cNvPr>
          <p:cNvGrpSpPr/>
          <p:nvPr/>
        </p:nvGrpSpPr>
        <p:grpSpPr>
          <a:xfrm>
            <a:off x="11220462" y="2515773"/>
            <a:ext cx="828663" cy="900185"/>
            <a:chOff x="7190527" y="3784185"/>
            <a:chExt cx="1152526" cy="900185"/>
          </a:xfrm>
        </p:grpSpPr>
        <p:sp>
          <p:nvSpPr>
            <p:cNvPr id="74" name="矩形 73">
              <a:extLst>
                <a:ext uri="{FF2B5EF4-FFF2-40B4-BE49-F238E27FC236}">
                  <a16:creationId xmlns:a16="http://schemas.microsoft.com/office/drawing/2014/main" id="{60338877-987E-391F-C971-7AAF52BB4DB0}"/>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5</a:t>
              </a:r>
              <a:endParaRPr lang="zh-TW" altLang="en-US" dirty="0">
                <a:solidFill>
                  <a:sysClr val="windowText" lastClr="000000"/>
                </a:solidFill>
                <a:latin typeface="Arial Black" panose="020B0A04020102020204" pitchFamily="34" charset="0"/>
              </a:endParaRPr>
            </a:p>
          </p:txBody>
        </p:sp>
        <p:sp>
          <p:nvSpPr>
            <p:cNvPr id="75" name="文字方塊 74">
              <a:extLst>
                <a:ext uri="{FF2B5EF4-FFF2-40B4-BE49-F238E27FC236}">
                  <a16:creationId xmlns:a16="http://schemas.microsoft.com/office/drawing/2014/main" id="{5C3BB23E-A1D1-8761-B5B8-FB1536FA36A6}"/>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級別</a:t>
              </a:r>
            </a:p>
          </p:txBody>
        </p:sp>
      </p:grpSp>
      <p:grpSp>
        <p:nvGrpSpPr>
          <p:cNvPr id="76" name="群組 75">
            <a:extLst>
              <a:ext uri="{FF2B5EF4-FFF2-40B4-BE49-F238E27FC236}">
                <a16:creationId xmlns:a16="http://schemas.microsoft.com/office/drawing/2014/main" id="{5479C505-96DB-D379-7DE8-507B7F96BF6C}"/>
              </a:ext>
            </a:extLst>
          </p:cNvPr>
          <p:cNvGrpSpPr/>
          <p:nvPr/>
        </p:nvGrpSpPr>
        <p:grpSpPr>
          <a:xfrm>
            <a:off x="10759210" y="2515773"/>
            <a:ext cx="417746" cy="900185"/>
            <a:chOff x="7165850" y="3784185"/>
            <a:chExt cx="1177203" cy="900185"/>
          </a:xfrm>
        </p:grpSpPr>
        <p:sp>
          <p:nvSpPr>
            <p:cNvPr id="77" name="矩形 76">
              <a:extLst>
                <a:ext uri="{FF2B5EF4-FFF2-40B4-BE49-F238E27FC236}">
                  <a16:creationId xmlns:a16="http://schemas.microsoft.com/office/drawing/2014/main" id="{242D8696-136E-B31D-9DB7-B59C9FAA8613}"/>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zh-TW" altLang="en-US" dirty="0">
                <a:solidFill>
                  <a:sysClr val="windowText" lastClr="000000"/>
                </a:solidFill>
                <a:latin typeface="Arial Black" panose="020B0A04020102020204" pitchFamily="34" charset="0"/>
              </a:endParaRPr>
            </a:p>
          </p:txBody>
        </p:sp>
        <p:sp>
          <p:nvSpPr>
            <p:cNvPr id="78" name="文字方塊 77">
              <a:extLst>
                <a:ext uri="{FF2B5EF4-FFF2-40B4-BE49-F238E27FC236}">
                  <a16:creationId xmlns:a16="http://schemas.microsoft.com/office/drawing/2014/main" id="{5D9F9A3C-42A1-4077-0EB6-0ED77C05BE2D}"/>
                </a:ext>
              </a:extLst>
            </p:cNvPr>
            <p:cNvSpPr txBox="1"/>
            <p:nvPr/>
          </p:nvSpPr>
          <p:spPr>
            <a:xfrm>
              <a:off x="7165850" y="3911111"/>
              <a:ext cx="1152526" cy="646331"/>
            </a:xfrm>
            <a:prstGeom prst="rect">
              <a:avLst/>
            </a:prstGeom>
            <a:noFill/>
          </p:spPr>
          <p:txBody>
            <a:bodyPr wrap="square" rtlCol="0">
              <a:spAutoFit/>
            </a:bodyPr>
            <a:lstStyle/>
            <a:p>
              <a:r>
                <a:rPr lang="zh-TW" altLang="en-US" dirty="0"/>
                <a:t>空格</a:t>
              </a:r>
            </a:p>
          </p:txBody>
        </p:sp>
      </p:grpSp>
      <p:sp>
        <p:nvSpPr>
          <p:cNvPr id="79" name="文字方塊 78">
            <a:extLst>
              <a:ext uri="{FF2B5EF4-FFF2-40B4-BE49-F238E27FC236}">
                <a16:creationId xmlns:a16="http://schemas.microsoft.com/office/drawing/2014/main" id="{16F41590-1CD5-9152-76DE-CBE7D23ACAEC}"/>
              </a:ext>
            </a:extLst>
          </p:cNvPr>
          <p:cNvSpPr txBox="1"/>
          <p:nvPr/>
        </p:nvSpPr>
        <p:spPr>
          <a:xfrm>
            <a:off x="5848764" y="3467083"/>
            <a:ext cx="3305175" cy="1569660"/>
          </a:xfrm>
          <a:prstGeom prst="rect">
            <a:avLst/>
          </a:prstGeom>
          <a:noFill/>
        </p:spPr>
        <p:txBody>
          <a:bodyPr wrap="square">
            <a:spAutoFit/>
          </a:bodyPr>
          <a:lstStyle/>
          <a:p>
            <a:r>
              <a:rPr lang="zh-TW" altLang="en-US" sz="1600" b="1" dirty="0"/>
              <a:t>建議課程名稱命名設定：</a:t>
            </a:r>
            <a:endParaRPr lang="en-US" altLang="zh-TW" sz="1600" b="1" dirty="0"/>
          </a:p>
          <a:p>
            <a:r>
              <a:rPr lang="en-US" altLang="zh-TW" sz="1600" b="1" dirty="0"/>
              <a:t>1.</a:t>
            </a:r>
            <a:r>
              <a:rPr lang="zh-TW" altLang="en-US" sz="1600" b="1" dirty="0"/>
              <a:t>前置碼選擇年級</a:t>
            </a:r>
            <a:r>
              <a:rPr lang="en-US" altLang="zh-TW" sz="1600" b="1" dirty="0"/>
              <a:t>(</a:t>
            </a:r>
            <a:r>
              <a:rPr lang="zh-TW" altLang="en-US" sz="1600" b="1" dirty="0"/>
              <a:t>高一</a:t>
            </a:r>
            <a:r>
              <a:rPr lang="en-US" altLang="zh-TW" sz="1600" b="1" dirty="0"/>
              <a:t>~</a:t>
            </a:r>
            <a:r>
              <a:rPr lang="zh-TW" altLang="en-US" sz="1600" b="1" dirty="0"/>
              <a:t>高三</a:t>
            </a:r>
            <a:r>
              <a:rPr lang="en-US" altLang="zh-TW" sz="1600" b="1" dirty="0"/>
              <a:t>)</a:t>
            </a:r>
          </a:p>
          <a:p>
            <a:r>
              <a:rPr lang="en-US" altLang="zh-TW" sz="1600" b="1" dirty="0"/>
              <a:t>2.</a:t>
            </a:r>
            <a:r>
              <a:rPr lang="zh-TW" altLang="en-US" sz="1600" b="1" dirty="0"/>
              <a:t>班序格式選無</a:t>
            </a:r>
            <a:endParaRPr lang="en-US" altLang="zh-TW" sz="1600" b="1" dirty="0"/>
          </a:p>
          <a:p>
            <a:r>
              <a:rPr lang="en-US" altLang="zh-TW" sz="1600" b="1" dirty="0"/>
              <a:t>3.</a:t>
            </a:r>
            <a:r>
              <a:rPr lang="zh-TW" altLang="en-US" sz="1600" b="1" dirty="0"/>
              <a:t>計算基準依年級</a:t>
            </a:r>
            <a:endParaRPr lang="en-US" altLang="zh-TW" sz="1600" b="1" dirty="0"/>
          </a:p>
          <a:p>
            <a:r>
              <a:rPr lang="en-US" altLang="zh-TW" sz="1600" b="1" dirty="0"/>
              <a:t>4.</a:t>
            </a:r>
            <a:r>
              <a:rPr lang="zh-TW" altLang="en-US" sz="1600" b="1" dirty="0"/>
              <a:t>科目名稱</a:t>
            </a:r>
            <a:endParaRPr lang="en-US" altLang="zh-TW" sz="1600" b="1" dirty="0"/>
          </a:p>
          <a:p>
            <a:r>
              <a:rPr lang="en-US" altLang="zh-TW" sz="1600" b="1" dirty="0"/>
              <a:t>5.</a:t>
            </a:r>
            <a:r>
              <a:rPr lang="zh-TW" altLang="en-US" sz="1600" b="1" dirty="0"/>
              <a:t>級別格式使用羅馬數字</a:t>
            </a:r>
          </a:p>
        </p:txBody>
      </p:sp>
      <p:grpSp>
        <p:nvGrpSpPr>
          <p:cNvPr id="80" name="群組 79">
            <a:extLst>
              <a:ext uri="{FF2B5EF4-FFF2-40B4-BE49-F238E27FC236}">
                <a16:creationId xmlns:a16="http://schemas.microsoft.com/office/drawing/2014/main" id="{0CA3AE25-F3F6-5E70-9C80-7DF5F483D2A3}"/>
              </a:ext>
            </a:extLst>
          </p:cNvPr>
          <p:cNvGrpSpPr/>
          <p:nvPr/>
        </p:nvGrpSpPr>
        <p:grpSpPr>
          <a:xfrm>
            <a:off x="9558349" y="2528815"/>
            <a:ext cx="1152526" cy="900185"/>
            <a:chOff x="7190527" y="3784185"/>
            <a:chExt cx="1152526" cy="900185"/>
          </a:xfrm>
        </p:grpSpPr>
        <p:sp>
          <p:nvSpPr>
            <p:cNvPr id="81" name="矩形 80">
              <a:extLst>
                <a:ext uri="{FF2B5EF4-FFF2-40B4-BE49-F238E27FC236}">
                  <a16:creationId xmlns:a16="http://schemas.microsoft.com/office/drawing/2014/main" id="{74996EAE-77B5-989F-080A-BE4974A4E99F}"/>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4</a:t>
              </a:r>
              <a:endParaRPr lang="zh-TW" altLang="en-US" dirty="0">
                <a:solidFill>
                  <a:sysClr val="windowText" lastClr="000000"/>
                </a:solidFill>
                <a:latin typeface="Arial Black" panose="020B0A04020102020204" pitchFamily="34" charset="0"/>
              </a:endParaRPr>
            </a:p>
          </p:txBody>
        </p:sp>
        <p:sp>
          <p:nvSpPr>
            <p:cNvPr id="82" name="文字方塊 81">
              <a:extLst>
                <a:ext uri="{FF2B5EF4-FFF2-40B4-BE49-F238E27FC236}">
                  <a16:creationId xmlns:a16="http://schemas.microsoft.com/office/drawing/2014/main" id="{0852747E-7B93-AD23-4F7A-6B6101C4DEC2}"/>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科目</a:t>
              </a:r>
            </a:p>
          </p:txBody>
        </p:sp>
      </p:grpSp>
      <p:sp>
        <p:nvSpPr>
          <p:cNvPr id="83" name="文字方塊 82">
            <a:extLst>
              <a:ext uri="{FF2B5EF4-FFF2-40B4-BE49-F238E27FC236}">
                <a16:creationId xmlns:a16="http://schemas.microsoft.com/office/drawing/2014/main" id="{3B94EA8C-EF39-EC2A-A643-C747D87B978B}"/>
              </a:ext>
            </a:extLst>
          </p:cNvPr>
          <p:cNvSpPr txBox="1"/>
          <p:nvPr/>
        </p:nvSpPr>
        <p:spPr>
          <a:xfrm>
            <a:off x="9002630" y="3542477"/>
            <a:ext cx="3046494" cy="830997"/>
          </a:xfrm>
          <a:prstGeom prst="rect">
            <a:avLst/>
          </a:prstGeom>
          <a:noFill/>
        </p:spPr>
        <p:txBody>
          <a:bodyPr wrap="square">
            <a:spAutoFit/>
          </a:bodyPr>
          <a:lstStyle/>
          <a:p>
            <a:r>
              <a:rPr lang="zh-TW" altLang="en-US" sz="1600" b="1" u="sng" dirty="0"/>
              <a:t>課程名稱及綁定科目</a:t>
            </a:r>
            <a:r>
              <a:rPr lang="en-US" altLang="zh-TW" sz="1600" b="1" u="sng" dirty="0"/>
              <a:t>+</a:t>
            </a:r>
            <a:r>
              <a:rPr lang="zh-TW" altLang="en-US" sz="1600" b="1" u="sng" dirty="0"/>
              <a:t>綁定班碼在該學年度學期為唯一值，開課時如有重複時將無法開課</a:t>
            </a:r>
          </a:p>
        </p:txBody>
      </p:sp>
    </p:spTree>
    <p:extLst>
      <p:ext uri="{BB962C8B-B14F-4D97-AF65-F5344CB8AC3E}">
        <p14:creationId xmlns:p14="http://schemas.microsoft.com/office/powerpoint/2010/main" val="1615608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a:xfrm>
            <a:off x="581192" y="697616"/>
            <a:ext cx="11029616" cy="1013800"/>
          </a:xfrm>
        </p:spPr>
        <p:txBody>
          <a:bodyPr>
            <a:normAutofit/>
          </a:bodyPr>
          <a:lstStyle/>
          <a:p>
            <a:r>
              <a:rPr lang="zh-TW" altLang="en-US" sz="3600" dirty="0"/>
              <a:t>預開課處理作業</a:t>
            </a:r>
            <a:r>
              <a:rPr lang="en-US" altLang="zh-TW" sz="3600" dirty="0"/>
              <a:t>-</a:t>
            </a:r>
            <a:r>
              <a:rPr lang="zh-TW" altLang="en-US" sz="3600" dirty="0"/>
              <a:t>自訂預開課程處理</a:t>
            </a:r>
            <a:r>
              <a:rPr lang="en-US" altLang="zh-TW" sz="3600" dirty="0"/>
              <a:t>-</a:t>
            </a:r>
            <a:r>
              <a:rPr lang="zh-TW" altLang="en-US" sz="3600" dirty="0"/>
              <a:t>綁定科目命名</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11610808" y="6262411"/>
            <a:ext cx="490226" cy="277091"/>
          </a:xfrm>
        </p:spPr>
        <p:txBody>
          <a:bodyPr/>
          <a:lstStyle/>
          <a:p>
            <a:pPr algn="ctr"/>
            <a:fld id="{534AF3B0-7061-4301-92CD-197F97EF81A1}" type="slidenum">
              <a:rPr lang="zh-TW" altLang="en-US" sz="1600" b="1" smtClean="0"/>
              <a:pPr algn="ctr"/>
              <a:t>37</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11610808" y="6155844"/>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5270" y="6203943"/>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962801"/>
            <a:ext cx="8326748" cy="491645"/>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自訂預開課程</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cxnSp>
        <p:nvCxnSpPr>
          <p:cNvPr id="23" name="接點: 肘形 22">
            <a:extLst>
              <a:ext uri="{FF2B5EF4-FFF2-40B4-BE49-F238E27FC236}">
                <a16:creationId xmlns:a16="http://schemas.microsoft.com/office/drawing/2014/main" id="{DEB747E0-EE5A-4530-D58D-21505363AD7C}"/>
              </a:ext>
            </a:extLst>
          </p:cNvPr>
          <p:cNvCxnSpPr>
            <a:cxnSpLocks/>
            <a:stCxn id="34" idx="0"/>
            <a:endCxn id="10" idx="2"/>
          </p:cNvCxnSpPr>
          <p:nvPr/>
        </p:nvCxnSpPr>
        <p:spPr>
          <a:xfrm rot="5400000" flipH="1" flipV="1">
            <a:off x="-15657" y="4422300"/>
            <a:ext cx="2147969" cy="55369"/>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接點: 肘形 39">
            <a:extLst>
              <a:ext uri="{FF2B5EF4-FFF2-40B4-BE49-F238E27FC236}">
                <a16:creationId xmlns:a16="http://schemas.microsoft.com/office/drawing/2014/main" id="{F0E41A5D-069C-32FF-2BDD-735B9352D1D3}"/>
              </a:ext>
            </a:extLst>
          </p:cNvPr>
          <p:cNvCxnSpPr>
            <a:cxnSpLocks/>
            <a:stCxn id="37" idx="0"/>
            <a:endCxn id="18" idx="2"/>
          </p:cNvCxnSpPr>
          <p:nvPr/>
        </p:nvCxnSpPr>
        <p:spPr>
          <a:xfrm rot="16200000" flipV="1">
            <a:off x="2112549" y="5113741"/>
            <a:ext cx="424407" cy="396048"/>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接點: 肘形 52">
            <a:extLst>
              <a:ext uri="{FF2B5EF4-FFF2-40B4-BE49-F238E27FC236}">
                <a16:creationId xmlns:a16="http://schemas.microsoft.com/office/drawing/2014/main" id="{C9B03A8A-FFA7-E9FE-803A-44D572871EED}"/>
              </a:ext>
            </a:extLst>
          </p:cNvPr>
          <p:cNvCxnSpPr>
            <a:cxnSpLocks/>
            <a:stCxn id="42" idx="0"/>
            <a:endCxn id="21" idx="2"/>
          </p:cNvCxnSpPr>
          <p:nvPr/>
        </p:nvCxnSpPr>
        <p:spPr>
          <a:xfrm rot="16200000" flipV="1">
            <a:off x="2886053" y="4315248"/>
            <a:ext cx="1158851" cy="1258590"/>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8" name="圖片 17">
            <a:extLst>
              <a:ext uri="{FF2B5EF4-FFF2-40B4-BE49-F238E27FC236}">
                <a16:creationId xmlns:a16="http://schemas.microsoft.com/office/drawing/2014/main" id="{E20220B9-E90D-4FDC-BCD0-EC7DCC79D784}"/>
              </a:ext>
            </a:extLst>
          </p:cNvPr>
          <p:cNvPicPr>
            <a:picLocks noChangeAspect="1"/>
          </p:cNvPicPr>
          <p:nvPr/>
        </p:nvPicPr>
        <p:blipFill>
          <a:blip r:embed="rId3"/>
          <a:stretch>
            <a:fillRect/>
          </a:stretch>
        </p:blipFill>
        <p:spPr>
          <a:xfrm>
            <a:off x="1783780" y="3451506"/>
            <a:ext cx="685896" cy="1648055"/>
          </a:xfrm>
          <a:prstGeom prst="rect">
            <a:avLst/>
          </a:prstGeom>
        </p:spPr>
      </p:pic>
      <p:pic>
        <p:nvPicPr>
          <p:cNvPr id="21" name="圖片 20">
            <a:extLst>
              <a:ext uri="{FF2B5EF4-FFF2-40B4-BE49-F238E27FC236}">
                <a16:creationId xmlns:a16="http://schemas.microsoft.com/office/drawing/2014/main" id="{3320DFD5-2A9A-BEFF-AC23-2924CF3C2483}"/>
              </a:ext>
            </a:extLst>
          </p:cNvPr>
          <p:cNvPicPr>
            <a:picLocks noChangeAspect="1"/>
          </p:cNvPicPr>
          <p:nvPr/>
        </p:nvPicPr>
        <p:blipFill>
          <a:blip r:embed="rId4"/>
          <a:stretch>
            <a:fillRect/>
          </a:stretch>
        </p:blipFill>
        <p:spPr>
          <a:xfrm>
            <a:off x="2493235" y="3469642"/>
            <a:ext cx="685896" cy="895475"/>
          </a:xfrm>
          <a:prstGeom prst="rect">
            <a:avLst/>
          </a:prstGeom>
        </p:spPr>
      </p:pic>
      <p:pic>
        <p:nvPicPr>
          <p:cNvPr id="24" name="圖片 23">
            <a:extLst>
              <a:ext uri="{FF2B5EF4-FFF2-40B4-BE49-F238E27FC236}">
                <a16:creationId xmlns:a16="http://schemas.microsoft.com/office/drawing/2014/main" id="{46F1D9ED-F672-B7E0-A43C-12026FEF521E}"/>
              </a:ext>
            </a:extLst>
          </p:cNvPr>
          <p:cNvPicPr>
            <a:picLocks noChangeAspect="1"/>
          </p:cNvPicPr>
          <p:nvPr/>
        </p:nvPicPr>
        <p:blipFill>
          <a:blip r:embed="rId5"/>
          <a:stretch>
            <a:fillRect/>
          </a:stretch>
        </p:blipFill>
        <p:spPr>
          <a:xfrm>
            <a:off x="4602734" y="3407848"/>
            <a:ext cx="733527" cy="1381318"/>
          </a:xfrm>
          <a:prstGeom prst="rect">
            <a:avLst/>
          </a:prstGeom>
        </p:spPr>
      </p:pic>
      <p:grpSp>
        <p:nvGrpSpPr>
          <p:cNvPr id="44" name="群組 43">
            <a:extLst>
              <a:ext uri="{FF2B5EF4-FFF2-40B4-BE49-F238E27FC236}">
                <a16:creationId xmlns:a16="http://schemas.microsoft.com/office/drawing/2014/main" id="{B9D64780-ED5C-D27E-7F2D-CF33E816458B}"/>
              </a:ext>
            </a:extLst>
          </p:cNvPr>
          <p:cNvGrpSpPr/>
          <p:nvPr/>
        </p:nvGrpSpPr>
        <p:grpSpPr>
          <a:xfrm>
            <a:off x="224621" y="5523968"/>
            <a:ext cx="1623209" cy="1200317"/>
            <a:chOff x="6909909" y="2372418"/>
            <a:chExt cx="1623209" cy="1200317"/>
          </a:xfrm>
        </p:grpSpPr>
        <p:sp>
          <p:nvSpPr>
            <p:cNvPr id="34" name="矩形 33">
              <a:extLst>
                <a:ext uri="{FF2B5EF4-FFF2-40B4-BE49-F238E27FC236}">
                  <a16:creationId xmlns:a16="http://schemas.microsoft.com/office/drawing/2014/main" id="{5ECE4958-AB7B-C146-0CAE-4B6FC14AFC48}"/>
                </a:ext>
              </a:extLst>
            </p:cNvPr>
            <p:cNvSpPr/>
            <p:nvPr/>
          </p:nvSpPr>
          <p:spPr>
            <a:xfrm>
              <a:off x="6909909" y="2372418"/>
              <a:ext cx="1612044" cy="120031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6" name="文字方塊 35">
              <a:extLst>
                <a:ext uri="{FF2B5EF4-FFF2-40B4-BE49-F238E27FC236}">
                  <a16:creationId xmlns:a16="http://schemas.microsoft.com/office/drawing/2014/main" id="{91DED999-DFB6-C9DD-F5FC-0EA19B2260E7}"/>
                </a:ext>
              </a:extLst>
            </p:cNvPr>
            <p:cNvSpPr txBox="1"/>
            <p:nvPr/>
          </p:nvSpPr>
          <p:spPr>
            <a:xfrm>
              <a:off x="6992562" y="2429646"/>
              <a:ext cx="1540556" cy="738664"/>
            </a:xfrm>
            <a:prstGeom prst="rect">
              <a:avLst/>
            </a:prstGeom>
            <a:noFill/>
          </p:spPr>
          <p:txBody>
            <a:bodyPr wrap="square">
              <a:spAutoFit/>
            </a:bodyPr>
            <a:lstStyle/>
            <a:p>
              <a:r>
                <a:rPr lang="zh-TW" altLang="en-US" sz="1400" b="1" dirty="0"/>
                <a:t>可自行輸入區別行文字藉以區別自訂課程</a:t>
              </a:r>
            </a:p>
          </p:txBody>
        </p:sp>
      </p:grpSp>
      <p:grpSp>
        <p:nvGrpSpPr>
          <p:cNvPr id="45" name="群組 44">
            <a:extLst>
              <a:ext uri="{FF2B5EF4-FFF2-40B4-BE49-F238E27FC236}">
                <a16:creationId xmlns:a16="http://schemas.microsoft.com/office/drawing/2014/main" id="{03284F0C-AF78-2B1B-518B-EDE76C8E10CA}"/>
              </a:ext>
            </a:extLst>
          </p:cNvPr>
          <p:cNvGrpSpPr/>
          <p:nvPr/>
        </p:nvGrpSpPr>
        <p:grpSpPr>
          <a:xfrm>
            <a:off x="1925840" y="5523968"/>
            <a:ext cx="1193872" cy="1200316"/>
            <a:chOff x="8573537" y="2368870"/>
            <a:chExt cx="1193872" cy="1200316"/>
          </a:xfrm>
        </p:grpSpPr>
        <p:sp>
          <p:nvSpPr>
            <p:cNvPr id="37" name="矩形 36">
              <a:extLst>
                <a:ext uri="{FF2B5EF4-FFF2-40B4-BE49-F238E27FC236}">
                  <a16:creationId xmlns:a16="http://schemas.microsoft.com/office/drawing/2014/main" id="{C8E7E647-28F5-7349-0F52-C2D15246E239}"/>
                </a:ext>
              </a:extLst>
            </p:cNvPr>
            <p:cNvSpPr/>
            <p:nvPr/>
          </p:nvSpPr>
          <p:spPr>
            <a:xfrm>
              <a:off x="8573537" y="2368870"/>
              <a:ext cx="1193872" cy="1200316"/>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1" name="文字方塊 40">
              <a:extLst>
                <a:ext uri="{FF2B5EF4-FFF2-40B4-BE49-F238E27FC236}">
                  <a16:creationId xmlns:a16="http://schemas.microsoft.com/office/drawing/2014/main" id="{9EBB546F-7F57-C7F9-66B9-3F459A30E591}"/>
                </a:ext>
              </a:extLst>
            </p:cNvPr>
            <p:cNvSpPr txBox="1"/>
            <p:nvPr/>
          </p:nvSpPr>
          <p:spPr>
            <a:xfrm>
              <a:off x="8656190" y="2426097"/>
              <a:ext cx="1111219" cy="307777"/>
            </a:xfrm>
            <a:prstGeom prst="rect">
              <a:avLst/>
            </a:prstGeom>
            <a:noFill/>
          </p:spPr>
          <p:txBody>
            <a:bodyPr wrap="square">
              <a:spAutoFit/>
            </a:bodyPr>
            <a:lstStyle/>
            <a:p>
              <a:r>
                <a:rPr lang="zh-TW" altLang="en-US" sz="1400" b="1" dirty="0"/>
                <a:t>開班序格式</a:t>
              </a:r>
            </a:p>
          </p:txBody>
        </p:sp>
      </p:grpSp>
      <p:grpSp>
        <p:nvGrpSpPr>
          <p:cNvPr id="46" name="群組 45">
            <a:extLst>
              <a:ext uri="{FF2B5EF4-FFF2-40B4-BE49-F238E27FC236}">
                <a16:creationId xmlns:a16="http://schemas.microsoft.com/office/drawing/2014/main" id="{A8EDDF75-D371-6306-31A3-9FCC0C7BA77F}"/>
              </a:ext>
            </a:extLst>
          </p:cNvPr>
          <p:cNvGrpSpPr/>
          <p:nvPr/>
        </p:nvGrpSpPr>
        <p:grpSpPr>
          <a:xfrm>
            <a:off x="3179131" y="5523968"/>
            <a:ext cx="1831284" cy="1197908"/>
            <a:chOff x="9850061" y="2371278"/>
            <a:chExt cx="1831284" cy="1197908"/>
          </a:xfrm>
        </p:grpSpPr>
        <p:sp>
          <p:nvSpPr>
            <p:cNvPr id="42" name="矩形 41">
              <a:extLst>
                <a:ext uri="{FF2B5EF4-FFF2-40B4-BE49-F238E27FC236}">
                  <a16:creationId xmlns:a16="http://schemas.microsoft.com/office/drawing/2014/main" id="{E64F3139-7E4F-3D8C-A762-3E31C27C87C4}"/>
                </a:ext>
              </a:extLst>
            </p:cNvPr>
            <p:cNvSpPr/>
            <p:nvPr/>
          </p:nvSpPr>
          <p:spPr>
            <a:xfrm>
              <a:off x="9850061" y="2371278"/>
              <a:ext cx="1831283" cy="1197908"/>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3" name="文字方塊 42">
              <a:extLst>
                <a:ext uri="{FF2B5EF4-FFF2-40B4-BE49-F238E27FC236}">
                  <a16:creationId xmlns:a16="http://schemas.microsoft.com/office/drawing/2014/main" id="{8DF8D9D1-5B9F-8537-8204-E31C6337A78A}"/>
                </a:ext>
              </a:extLst>
            </p:cNvPr>
            <p:cNvSpPr txBox="1"/>
            <p:nvPr/>
          </p:nvSpPr>
          <p:spPr>
            <a:xfrm>
              <a:off x="9932715" y="2428505"/>
              <a:ext cx="1748630" cy="954107"/>
            </a:xfrm>
            <a:prstGeom prst="rect">
              <a:avLst/>
            </a:prstGeom>
            <a:noFill/>
          </p:spPr>
          <p:txBody>
            <a:bodyPr wrap="square">
              <a:spAutoFit/>
            </a:bodyPr>
            <a:lstStyle/>
            <a:p>
              <a:r>
                <a:rPr lang="zh-TW" altLang="en-US" sz="1400" b="1" dirty="0"/>
                <a:t>班序產生基準可分為開班選擇之各年級</a:t>
              </a:r>
              <a:r>
                <a:rPr lang="en-US" altLang="zh-TW" sz="1400" b="1" dirty="0"/>
                <a:t>(</a:t>
              </a:r>
              <a:r>
                <a:rPr lang="zh-TW" altLang="en-US" sz="1400" b="1" dirty="0"/>
                <a:t>依年級</a:t>
              </a:r>
              <a:r>
                <a:rPr lang="en-US" altLang="zh-TW" sz="1400" b="1" dirty="0"/>
                <a:t>)</a:t>
              </a:r>
              <a:r>
                <a:rPr lang="zh-TW" altLang="en-US" sz="1400" b="1" dirty="0"/>
                <a:t>或選擇總班數</a:t>
              </a:r>
              <a:r>
                <a:rPr lang="en-US" altLang="zh-TW" sz="1400" b="1" dirty="0"/>
                <a:t>(</a:t>
              </a:r>
              <a:r>
                <a:rPr lang="zh-TW" altLang="en-US" sz="1400" b="1" dirty="0"/>
                <a:t>全年級</a:t>
              </a:r>
              <a:r>
                <a:rPr lang="en-US" altLang="zh-TW" sz="1400" b="1" dirty="0"/>
                <a:t>)</a:t>
              </a:r>
              <a:endParaRPr lang="zh-TW" altLang="en-US" sz="1400" b="1" dirty="0"/>
            </a:p>
          </p:txBody>
        </p:sp>
      </p:grpSp>
      <p:grpSp>
        <p:nvGrpSpPr>
          <p:cNvPr id="59" name="群組 58">
            <a:extLst>
              <a:ext uri="{FF2B5EF4-FFF2-40B4-BE49-F238E27FC236}">
                <a16:creationId xmlns:a16="http://schemas.microsoft.com/office/drawing/2014/main" id="{CC4F924A-17EF-3874-A99F-17039FABA109}"/>
              </a:ext>
            </a:extLst>
          </p:cNvPr>
          <p:cNvGrpSpPr/>
          <p:nvPr/>
        </p:nvGrpSpPr>
        <p:grpSpPr>
          <a:xfrm>
            <a:off x="5069833" y="5520541"/>
            <a:ext cx="1612044" cy="1204761"/>
            <a:chOff x="7320834" y="5433188"/>
            <a:chExt cx="1612044" cy="1204761"/>
          </a:xfrm>
        </p:grpSpPr>
        <p:sp>
          <p:nvSpPr>
            <p:cNvPr id="57" name="矩形 56">
              <a:extLst>
                <a:ext uri="{FF2B5EF4-FFF2-40B4-BE49-F238E27FC236}">
                  <a16:creationId xmlns:a16="http://schemas.microsoft.com/office/drawing/2014/main" id="{EACF44BF-ED4E-68D4-915F-FE90986879FC}"/>
                </a:ext>
              </a:extLst>
            </p:cNvPr>
            <p:cNvSpPr/>
            <p:nvPr/>
          </p:nvSpPr>
          <p:spPr>
            <a:xfrm>
              <a:off x="7320834" y="5433188"/>
              <a:ext cx="1612044" cy="1204761"/>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8" name="文字方塊 57">
              <a:extLst>
                <a:ext uri="{FF2B5EF4-FFF2-40B4-BE49-F238E27FC236}">
                  <a16:creationId xmlns:a16="http://schemas.microsoft.com/office/drawing/2014/main" id="{40EB8F84-0C9A-D5E1-E601-BB6BDB8EB983}"/>
                </a:ext>
              </a:extLst>
            </p:cNvPr>
            <p:cNvSpPr txBox="1"/>
            <p:nvPr/>
          </p:nvSpPr>
          <p:spPr>
            <a:xfrm>
              <a:off x="7392322" y="5499492"/>
              <a:ext cx="1540556" cy="523220"/>
            </a:xfrm>
            <a:prstGeom prst="rect">
              <a:avLst/>
            </a:prstGeom>
            <a:noFill/>
          </p:spPr>
          <p:txBody>
            <a:bodyPr wrap="square">
              <a:spAutoFit/>
            </a:bodyPr>
            <a:lstStyle/>
            <a:p>
              <a:r>
                <a:rPr lang="zh-TW" altLang="en-US" sz="1400" b="1" dirty="0"/>
                <a:t>級別數字之顯示格式</a:t>
              </a:r>
            </a:p>
          </p:txBody>
        </p:sp>
      </p:grpSp>
      <p:cxnSp>
        <p:nvCxnSpPr>
          <p:cNvPr id="60" name="接點: 肘形 59">
            <a:extLst>
              <a:ext uri="{FF2B5EF4-FFF2-40B4-BE49-F238E27FC236}">
                <a16:creationId xmlns:a16="http://schemas.microsoft.com/office/drawing/2014/main" id="{F81D287B-7DA3-7F68-3922-B41457A0034D}"/>
              </a:ext>
            </a:extLst>
          </p:cNvPr>
          <p:cNvCxnSpPr>
            <a:cxnSpLocks/>
            <a:stCxn id="57" idx="0"/>
            <a:endCxn id="24" idx="2"/>
          </p:cNvCxnSpPr>
          <p:nvPr/>
        </p:nvCxnSpPr>
        <p:spPr>
          <a:xfrm rot="16200000" flipV="1">
            <a:off x="5056990" y="4701675"/>
            <a:ext cx="731375" cy="906357"/>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文字方塊 62">
            <a:extLst>
              <a:ext uri="{FF2B5EF4-FFF2-40B4-BE49-F238E27FC236}">
                <a16:creationId xmlns:a16="http://schemas.microsoft.com/office/drawing/2014/main" id="{FC643238-1B07-2F2B-567E-A76689352EB5}"/>
              </a:ext>
            </a:extLst>
          </p:cNvPr>
          <p:cNvSpPr txBox="1"/>
          <p:nvPr/>
        </p:nvSpPr>
        <p:spPr>
          <a:xfrm>
            <a:off x="7107347" y="1954850"/>
            <a:ext cx="4249846" cy="369332"/>
          </a:xfrm>
          <a:prstGeom prst="rect">
            <a:avLst/>
          </a:prstGeom>
          <a:noFill/>
        </p:spPr>
        <p:txBody>
          <a:bodyPr wrap="square">
            <a:spAutoFit/>
          </a:bodyPr>
          <a:lstStyle/>
          <a:p>
            <a:r>
              <a:rPr lang="zh-TW" altLang="en-US" b="1" dirty="0"/>
              <a:t>自訂課程綁定科目名稱由</a:t>
            </a:r>
            <a:r>
              <a:rPr lang="en-US" altLang="zh-TW" b="1" dirty="0"/>
              <a:t>5</a:t>
            </a:r>
            <a:r>
              <a:rPr lang="zh-TW" altLang="en-US" b="1" dirty="0"/>
              <a:t>部分組合而成</a:t>
            </a:r>
          </a:p>
        </p:txBody>
      </p:sp>
      <p:grpSp>
        <p:nvGrpSpPr>
          <p:cNvPr id="64" name="群組 63">
            <a:extLst>
              <a:ext uri="{FF2B5EF4-FFF2-40B4-BE49-F238E27FC236}">
                <a16:creationId xmlns:a16="http://schemas.microsoft.com/office/drawing/2014/main" id="{BDCBD761-068A-137D-7207-D10D2311FA40}"/>
              </a:ext>
            </a:extLst>
          </p:cNvPr>
          <p:cNvGrpSpPr/>
          <p:nvPr/>
        </p:nvGrpSpPr>
        <p:grpSpPr>
          <a:xfrm>
            <a:off x="5954821" y="2515697"/>
            <a:ext cx="1152526" cy="900185"/>
            <a:chOff x="7190527" y="3784185"/>
            <a:chExt cx="1152526" cy="900185"/>
          </a:xfrm>
        </p:grpSpPr>
        <p:sp>
          <p:nvSpPr>
            <p:cNvPr id="65" name="矩形 64">
              <a:extLst>
                <a:ext uri="{FF2B5EF4-FFF2-40B4-BE49-F238E27FC236}">
                  <a16:creationId xmlns:a16="http://schemas.microsoft.com/office/drawing/2014/main" id="{BD09A86C-D165-C68F-5E16-6FE873F59485}"/>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1</a:t>
              </a:r>
              <a:endParaRPr lang="zh-TW" altLang="en-US" dirty="0">
                <a:solidFill>
                  <a:sysClr val="windowText" lastClr="000000"/>
                </a:solidFill>
                <a:latin typeface="Arial Black" panose="020B0A04020102020204" pitchFamily="34" charset="0"/>
              </a:endParaRPr>
            </a:p>
          </p:txBody>
        </p:sp>
        <p:sp>
          <p:nvSpPr>
            <p:cNvPr id="66" name="文字方塊 65">
              <a:extLst>
                <a:ext uri="{FF2B5EF4-FFF2-40B4-BE49-F238E27FC236}">
                  <a16:creationId xmlns:a16="http://schemas.microsoft.com/office/drawing/2014/main" id="{ADC5A678-8F9A-0F75-C937-D1473021FBB1}"/>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自訂文字</a:t>
              </a:r>
            </a:p>
          </p:txBody>
        </p:sp>
      </p:grpSp>
      <p:grpSp>
        <p:nvGrpSpPr>
          <p:cNvPr id="67" name="群組 66">
            <a:extLst>
              <a:ext uri="{FF2B5EF4-FFF2-40B4-BE49-F238E27FC236}">
                <a16:creationId xmlns:a16="http://schemas.microsoft.com/office/drawing/2014/main" id="{B6A397DD-22B8-D5B4-08FD-6CB0DCA09CB9}"/>
              </a:ext>
            </a:extLst>
          </p:cNvPr>
          <p:cNvGrpSpPr/>
          <p:nvPr/>
        </p:nvGrpSpPr>
        <p:grpSpPr>
          <a:xfrm>
            <a:off x="7159609" y="2512180"/>
            <a:ext cx="1152526" cy="900185"/>
            <a:chOff x="7190527" y="3784185"/>
            <a:chExt cx="1152526" cy="900185"/>
          </a:xfrm>
        </p:grpSpPr>
        <p:sp>
          <p:nvSpPr>
            <p:cNvPr id="68" name="矩形 67">
              <a:extLst>
                <a:ext uri="{FF2B5EF4-FFF2-40B4-BE49-F238E27FC236}">
                  <a16:creationId xmlns:a16="http://schemas.microsoft.com/office/drawing/2014/main" id="{D17FDAF3-3F96-77A6-1F66-006D812F318F}"/>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2</a:t>
              </a:r>
              <a:endParaRPr lang="zh-TW" altLang="en-US" dirty="0">
                <a:solidFill>
                  <a:sysClr val="windowText" lastClr="000000"/>
                </a:solidFill>
                <a:latin typeface="Arial Black" panose="020B0A04020102020204" pitchFamily="34" charset="0"/>
              </a:endParaRPr>
            </a:p>
          </p:txBody>
        </p:sp>
        <p:sp>
          <p:nvSpPr>
            <p:cNvPr id="69" name="文字方塊 68">
              <a:extLst>
                <a:ext uri="{FF2B5EF4-FFF2-40B4-BE49-F238E27FC236}">
                  <a16:creationId xmlns:a16="http://schemas.microsoft.com/office/drawing/2014/main" id="{891BEFE1-58E5-1294-FA86-BB99873C970E}"/>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開班序</a:t>
              </a:r>
            </a:p>
          </p:txBody>
        </p:sp>
      </p:grpSp>
      <p:grpSp>
        <p:nvGrpSpPr>
          <p:cNvPr id="70" name="群組 69">
            <a:extLst>
              <a:ext uri="{FF2B5EF4-FFF2-40B4-BE49-F238E27FC236}">
                <a16:creationId xmlns:a16="http://schemas.microsoft.com/office/drawing/2014/main" id="{A80B8F74-ED6F-24E5-EFC8-C93D0DBDAE23}"/>
              </a:ext>
            </a:extLst>
          </p:cNvPr>
          <p:cNvGrpSpPr/>
          <p:nvPr/>
        </p:nvGrpSpPr>
        <p:grpSpPr>
          <a:xfrm>
            <a:off x="8357016" y="2515366"/>
            <a:ext cx="1152526" cy="964852"/>
            <a:chOff x="7190527" y="3784185"/>
            <a:chExt cx="1152526" cy="964852"/>
          </a:xfrm>
        </p:grpSpPr>
        <p:sp>
          <p:nvSpPr>
            <p:cNvPr id="71" name="矩形 70">
              <a:extLst>
                <a:ext uri="{FF2B5EF4-FFF2-40B4-BE49-F238E27FC236}">
                  <a16:creationId xmlns:a16="http://schemas.microsoft.com/office/drawing/2014/main" id="{80D19E4E-0E56-CA09-FF21-FA18C87E3CD1}"/>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3</a:t>
              </a:r>
              <a:endParaRPr lang="zh-TW" altLang="en-US" dirty="0">
                <a:solidFill>
                  <a:sysClr val="windowText" lastClr="000000"/>
                </a:solidFill>
                <a:latin typeface="Arial Black" panose="020B0A04020102020204" pitchFamily="34" charset="0"/>
              </a:endParaRPr>
            </a:p>
          </p:txBody>
        </p:sp>
        <p:sp>
          <p:nvSpPr>
            <p:cNvPr id="72" name="文字方塊 71">
              <a:extLst>
                <a:ext uri="{FF2B5EF4-FFF2-40B4-BE49-F238E27FC236}">
                  <a16:creationId xmlns:a16="http://schemas.microsoft.com/office/drawing/2014/main" id="{9830DD98-18D7-F339-871C-8A0728E87677}"/>
                </a:ext>
              </a:extLst>
            </p:cNvPr>
            <p:cNvSpPr txBox="1"/>
            <p:nvPr/>
          </p:nvSpPr>
          <p:spPr>
            <a:xfrm>
              <a:off x="7190527" y="4164262"/>
              <a:ext cx="1152525" cy="584775"/>
            </a:xfrm>
            <a:prstGeom prst="rect">
              <a:avLst/>
            </a:prstGeom>
            <a:noFill/>
          </p:spPr>
          <p:txBody>
            <a:bodyPr wrap="square" rtlCol="0">
              <a:spAutoFit/>
            </a:bodyPr>
            <a:lstStyle/>
            <a:p>
              <a:r>
                <a:rPr lang="zh-TW" altLang="en-US" dirty="0"/>
                <a:t>自訂字串</a:t>
              </a:r>
              <a:endParaRPr lang="en-US" altLang="zh-TW" dirty="0"/>
            </a:p>
            <a:p>
              <a:pPr algn="ctr"/>
              <a:r>
                <a:rPr lang="en-US" altLang="zh-TW" sz="1400" dirty="0"/>
                <a:t>(</a:t>
              </a:r>
              <a:r>
                <a:rPr lang="zh-TW" altLang="en-US" sz="1400" dirty="0"/>
                <a:t>預設</a:t>
              </a:r>
              <a:r>
                <a:rPr lang="en-US" altLang="zh-TW" sz="1400" dirty="0"/>
                <a:t>“-”)</a:t>
              </a:r>
              <a:endParaRPr lang="zh-TW" altLang="en-US" sz="1400" dirty="0"/>
            </a:p>
          </p:txBody>
        </p:sp>
      </p:grpSp>
      <p:grpSp>
        <p:nvGrpSpPr>
          <p:cNvPr id="73" name="群組 72">
            <a:extLst>
              <a:ext uri="{FF2B5EF4-FFF2-40B4-BE49-F238E27FC236}">
                <a16:creationId xmlns:a16="http://schemas.microsoft.com/office/drawing/2014/main" id="{3B2124BC-3D22-CDCE-9A28-3EBB24D56716}"/>
              </a:ext>
            </a:extLst>
          </p:cNvPr>
          <p:cNvGrpSpPr/>
          <p:nvPr/>
        </p:nvGrpSpPr>
        <p:grpSpPr>
          <a:xfrm>
            <a:off x="11220462" y="2515773"/>
            <a:ext cx="828663" cy="900185"/>
            <a:chOff x="7190527" y="3784185"/>
            <a:chExt cx="1152526" cy="900185"/>
          </a:xfrm>
        </p:grpSpPr>
        <p:sp>
          <p:nvSpPr>
            <p:cNvPr id="74" name="矩形 73">
              <a:extLst>
                <a:ext uri="{FF2B5EF4-FFF2-40B4-BE49-F238E27FC236}">
                  <a16:creationId xmlns:a16="http://schemas.microsoft.com/office/drawing/2014/main" id="{60338877-987E-391F-C971-7AAF52BB4DB0}"/>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5</a:t>
              </a:r>
              <a:endParaRPr lang="zh-TW" altLang="en-US" dirty="0">
                <a:solidFill>
                  <a:sysClr val="windowText" lastClr="000000"/>
                </a:solidFill>
                <a:latin typeface="Arial Black" panose="020B0A04020102020204" pitchFamily="34" charset="0"/>
              </a:endParaRPr>
            </a:p>
          </p:txBody>
        </p:sp>
        <p:sp>
          <p:nvSpPr>
            <p:cNvPr id="75" name="文字方塊 74">
              <a:extLst>
                <a:ext uri="{FF2B5EF4-FFF2-40B4-BE49-F238E27FC236}">
                  <a16:creationId xmlns:a16="http://schemas.microsoft.com/office/drawing/2014/main" id="{5C3BB23E-A1D1-8761-B5B8-FB1536FA36A6}"/>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級別</a:t>
              </a:r>
            </a:p>
          </p:txBody>
        </p:sp>
      </p:grpSp>
      <p:grpSp>
        <p:nvGrpSpPr>
          <p:cNvPr id="76" name="群組 75">
            <a:extLst>
              <a:ext uri="{FF2B5EF4-FFF2-40B4-BE49-F238E27FC236}">
                <a16:creationId xmlns:a16="http://schemas.microsoft.com/office/drawing/2014/main" id="{5479C505-96DB-D379-7DE8-507B7F96BF6C}"/>
              </a:ext>
            </a:extLst>
          </p:cNvPr>
          <p:cNvGrpSpPr/>
          <p:nvPr/>
        </p:nvGrpSpPr>
        <p:grpSpPr>
          <a:xfrm>
            <a:off x="10759210" y="2515773"/>
            <a:ext cx="417746" cy="900185"/>
            <a:chOff x="7165850" y="3784185"/>
            <a:chExt cx="1177203" cy="900185"/>
          </a:xfrm>
        </p:grpSpPr>
        <p:sp>
          <p:nvSpPr>
            <p:cNvPr id="77" name="矩形 76">
              <a:extLst>
                <a:ext uri="{FF2B5EF4-FFF2-40B4-BE49-F238E27FC236}">
                  <a16:creationId xmlns:a16="http://schemas.microsoft.com/office/drawing/2014/main" id="{242D8696-136E-B31D-9DB7-B59C9FAA8613}"/>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zh-TW" altLang="en-US" dirty="0">
                <a:solidFill>
                  <a:sysClr val="windowText" lastClr="000000"/>
                </a:solidFill>
                <a:latin typeface="Arial Black" panose="020B0A04020102020204" pitchFamily="34" charset="0"/>
              </a:endParaRPr>
            </a:p>
          </p:txBody>
        </p:sp>
        <p:sp>
          <p:nvSpPr>
            <p:cNvPr id="78" name="文字方塊 77">
              <a:extLst>
                <a:ext uri="{FF2B5EF4-FFF2-40B4-BE49-F238E27FC236}">
                  <a16:creationId xmlns:a16="http://schemas.microsoft.com/office/drawing/2014/main" id="{5D9F9A3C-42A1-4077-0EB6-0ED77C05BE2D}"/>
                </a:ext>
              </a:extLst>
            </p:cNvPr>
            <p:cNvSpPr txBox="1"/>
            <p:nvPr/>
          </p:nvSpPr>
          <p:spPr>
            <a:xfrm>
              <a:off x="7165850" y="3911111"/>
              <a:ext cx="1152526" cy="646331"/>
            </a:xfrm>
            <a:prstGeom prst="rect">
              <a:avLst/>
            </a:prstGeom>
            <a:noFill/>
          </p:spPr>
          <p:txBody>
            <a:bodyPr wrap="square" rtlCol="0">
              <a:spAutoFit/>
            </a:bodyPr>
            <a:lstStyle/>
            <a:p>
              <a:r>
                <a:rPr lang="zh-TW" altLang="en-US" dirty="0"/>
                <a:t>空格</a:t>
              </a:r>
            </a:p>
          </p:txBody>
        </p:sp>
      </p:grpSp>
      <p:sp>
        <p:nvSpPr>
          <p:cNvPr id="79" name="文字方塊 78">
            <a:extLst>
              <a:ext uri="{FF2B5EF4-FFF2-40B4-BE49-F238E27FC236}">
                <a16:creationId xmlns:a16="http://schemas.microsoft.com/office/drawing/2014/main" id="{16F41590-1CD5-9152-76DE-CBE7D23ACAEC}"/>
              </a:ext>
            </a:extLst>
          </p:cNvPr>
          <p:cNvSpPr txBox="1"/>
          <p:nvPr/>
        </p:nvSpPr>
        <p:spPr>
          <a:xfrm>
            <a:off x="5848764" y="3467083"/>
            <a:ext cx="5924136" cy="1569660"/>
          </a:xfrm>
          <a:prstGeom prst="rect">
            <a:avLst/>
          </a:prstGeom>
          <a:noFill/>
        </p:spPr>
        <p:txBody>
          <a:bodyPr wrap="square">
            <a:spAutoFit/>
          </a:bodyPr>
          <a:lstStyle/>
          <a:p>
            <a:r>
              <a:rPr lang="zh-TW" altLang="en-US" sz="1600" b="1" dirty="0"/>
              <a:t>建議綁定科目名稱命名設定： </a:t>
            </a:r>
            <a:r>
              <a:rPr lang="en-US" altLang="zh-TW" sz="1600" b="1" dirty="0"/>
              <a:t>(</a:t>
            </a:r>
            <a:r>
              <a:rPr lang="zh-TW" altLang="en-US" sz="1600" b="1" dirty="0"/>
              <a:t>可設定與課程名稱相同</a:t>
            </a:r>
            <a:r>
              <a:rPr lang="en-US" altLang="zh-TW" sz="1600" b="1" dirty="0"/>
              <a:t>)</a:t>
            </a:r>
          </a:p>
          <a:p>
            <a:r>
              <a:rPr lang="en-US" altLang="zh-TW" sz="1600" b="1" dirty="0"/>
              <a:t>1.</a:t>
            </a:r>
            <a:r>
              <a:rPr lang="zh-TW" altLang="en-US" sz="1600" b="1" dirty="0"/>
              <a:t>自訂文字不輸入文字</a:t>
            </a:r>
            <a:endParaRPr lang="en-US" altLang="zh-TW" sz="1600" b="1" dirty="0"/>
          </a:p>
          <a:p>
            <a:r>
              <a:rPr lang="en-US" altLang="zh-TW" sz="1600" b="1" dirty="0"/>
              <a:t>2.</a:t>
            </a:r>
            <a:r>
              <a:rPr lang="zh-TW" altLang="en-US" sz="1600" b="1" dirty="0"/>
              <a:t>班序格式選無</a:t>
            </a:r>
            <a:endParaRPr lang="en-US" altLang="zh-TW" sz="1600" b="1" dirty="0"/>
          </a:p>
          <a:p>
            <a:r>
              <a:rPr lang="en-US" altLang="zh-TW" sz="1600" b="1" dirty="0"/>
              <a:t>3.</a:t>
            </a:r>
            <a:r>
              <a:rPr lang="zh-TW" altLang="en-US" sz="1600" b="1" dirty="0"/>
              <a:t>計算基準依年級</a:t>
            </a:r>
            <a:endParaRPr lang="en-US" altLang="zh-TW" sz="1600" b="1" dirty="0"/>
          </a:p>
          <a:p>
            <a:r>
              <a:rPr lang="en-US" altLang="zh-TW" sz="1600" b="1" dirty="0"/>
              <a:t>4.</a:t>
            </a:r>
            <a:r>
              <a:rPr lang="zh-TW" altLang="en-US" sz="1600" b="1" dirty="0"/>
              <a:t>科目名稱</a:t>
            </a:r>
            <a:endParaRPr lang="en-US" altLang="zh-TW" sz="1600" b="1" dirty="0"/>
          </a:p>
          <a:p>
            <a:r>
              <a:rPr lang="en-US" altLang="zh-TW" sz="1600" b="1" dirty="0"/>
              <a:t>5.</a:t>
            </a:r>
            <a:r>
              <a:rPr lang="zh-TW" altLang="en-US" sz="1600" b="1" dirty="0"/>
              <a:t>級別格式使用羅馬數字</a:t>
            </a:r>
          </a:p>
        </p:txBody>
      </p:sp>
      <p:grpSp>
        <p:nvGrpSpPr>
          <p:cNvPr id="80" name="群組 79">
            <a:extLst>
              <a:ext uri="{FF2B5EF4-FFF2-40B4-BE49-F238E27FC236}">
                <a16:creationId xmlns:a16="http://schemas.microsoft.com/office/drawing/2014/main" id="{0CA3AE25-F3F6-5E70-9C80-7DF5F483D2A3}"/>
              </a:ext>
            </a:extLst>
          </p:cNvPr>
          <p:cNvGrpSpPr/>
          <p:nvPr/>
        </p:nvGrpSpPr>
        <p:grpSpPr>
          <a:xfrm>
            <a:off x="9558349" y="2528815"/>
            <a:ext cx="1152526" cy="900185"/>
            <a:chOff x="7190527" y="3784185"/>
            <a:chExt cx="1152526" cy="900185"/>
          </a:xfrm>
        </p:grpSpPr>
        <p:sp>
          <p:nvSpPr>
            <p:cNvPr id="81" name="矩形 80">
              <a:extLst>
                <a:ext uri="{FF2B5EF4-FFF2-40B4-BE49-F238E27FC236}">
                  <a16:creationId xmlns:a16="http://schemas.microsoft.com/office/drawing/2014/main" id="{74996EAE-77B5-989F-080A-BE4974A4E99F}"/>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4</a:t>
              </a:r>
              <a:endParaRPr lang="zh-TW" altLang="en-US" dirty="0">
                <a:solidFill>
                  <a:sysClr val="windowText" lastClr="000000"/>
                </a:solidFill>
                <a:latin typeface="Arial Black" panose="020B0A04020102020204" pitchFamily="34" charset="0"/>
              </a:endParaRPr>
            </a:p>
          </p:txBody>
        </p:sp>
        <p:sp>
          <p:nvSpPr>
            <p:cNvPr id="82" name="文字方塊 81">
              <a:extLst>
                <a:ext uri="{FF2B5EF4-FFF2-40B4-BE49-F238E27FC236}">
                  <a16:creationId xmlns:a16="http://schemas.microsoft.com/office/drawing/2014/main" id="{0852747E-7B93-AD23-4F7A-6B6101C4DEC2}"/>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科目</a:t>
              </a:r>
            </a:p>
          </p:txBody>
        </p:sp>
      </p:grpSp>
      <p:sp>
        <p:nvSpPr>
          <p:cNvPr id="83" name="文字方塊 82">
            <a:extLst>
              <a:ext uri="{FF2B5EF4-FFF2-40B4-BE49-F238E27FC236}">
                <a16:creationId xmlns:a16="http://schemas.microsoft.com/office/drawing/2014/main" id="{3B94EA8C-EF39-EC2A-A643-C747D87B978B}"/>
              </a:ext>
            </a:extLst>
          </p:cNvPr>
          <p:cNvSpPr txBox="1"/>
          <p:nvPr/>
        </p:nvSpPr>
        <p:spPr>
          <a:xfrm>
            <a:off x="6808715" y="5848455"/>
            <a:ext cx="3046494" cy="830997"/>
          </a:xfrm>
          <a:prstGeom prst="rect">
            <a:avLst/>
          </a:prstGeom>
          <a:noFill/>
        </p:spPr>
        <p:txBody>
          <a:bodyPr wrap="square">
            <a:spAutoFit/>
          </a:bodyPr>
          <a:lstStyle/>
          <a:p>
            <a:r>
              <a:rPr lang="zh-TW" altLang="en-US" sz="1600" b="1" u="sng" dirty="0"/>
              <a:t>課程名稱及綁定科目</a:t>
            </a:r>
            <a:r>
              <a:rPr lang="en-US" altLang="zh-TW" sz="1600" b="1" u="sng" dirty="0"/>
              <a:t>+</a:t>
            </a:r>
            <a:r>
              <a:rPr lang="zh-TW" altLang="en-US" sz="1600" b="1" u="sng" dirty="0"/>
              <a:t>綁定班碼在該學年度學期為唯一值，開課時如有重複時將無法開課</a:t>
            </a:r>
          </a:p>
        </p:txBody>
      </p:sp>
      <p:pic>
        <p:nvPicPr>
          <p:cNvPr id="4" name="圖片 3">
            <a:extLst>
              <a:ext uri="{FF2B5EF4-FFF2-40B4-BE49-F238E27FC236}">
                <a16:creationId xmlns:a16="http://schemas.microsoft.com/office/drawing/2014/main" id="{2169F307-82CE-555F-A005-BAB8AAE3BEE5}"/>
              </a:ext>
            </a:extLst>
          </p:cNvPr>
          <p:cNvPicPr>
            <a:picLocks noChangeAspect="1"/>
          </p:cNvPicPr>
          <p:nvPr/>
        </p:nvPicPr>
        <p:blipFill>
          <a:blip r:embed="rId6"/>
          <a:stretch>
            <a:fillRect/>
          </a:stretch>
        </p:blipFill>
        <p:spPr>
          <a:xfrm>
            <a:off x="419361" y="2528156"/>
            <a:ext cx="4991797" cy="847843"/>
          </a:xfrm>
          <a:prstGeom prst="rect">
            <a:avLst/>
          </a:prstGeom>
        </p:spPr>
      </p:pic>
      <p:sp>
        <p:nvSpPr>
          <p:cNvPr id="10" name="矩形 9">
            <a:extLst>
              <a:ext uri="{FF2B5EF4-FFF2-40B4-BE49-F238E27FC236}">
                <a16:creationId xmlns:a16="http://schemas.microsoft.com/office/drawing/2014/main" id="{80B57410-5525-F03E-1933-F920849164CA}"/>
              </a:ext>
            </a:extLst>
          </p:cNvPr>
          <p:cNvSpPr/>
          <p:nvPr/>
        </p:nvSpPr>
        <p:spPr>
          <a:xfrm>
            <a:off x="467048" y="2819349"/>
            <a:ext cx="1237928" cy="5566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01495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641181C3-C889-8D37-70A8-646CD9C68A7A}"/>
              </a:ext>
            </a:extLst>
          </p:cNvPr>
          <p:cNvPicPr>
            <a:picLocks noChangeAspect="1"/>
          </p:cNvPicPr>
          <p:nvPr/>
        </p:nvPicPr>
        <p:blipFill>
          <a:blip r:embed="rId2"/>
          <a:stretch>
            <a:fillRect/>
          </a:stretch>
        </p:blipFill>
        <p:spPr>
          <a:xfrm>
            <a:off x="581192" y="2471994"/>
            <a:ext cx="5115639" cy="828791"/>
          </a:xfrm>
          <a:prstGeom prst="rect">
            <a:avLst/>
          </a:prstGeom>
        </p:spPr>
      </p:pic>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自訂預開課程處理</a:t>
            </a:r>
            <a:r>
              <a:rPr lang="en-US" altLang="zh-TW" sz="3600" dirty="0"/>
              <a:t>-</a:t>
            </a:r>
            <a:r>
              <a:rPr lang="zh-TW" altLang="en-US" sz="3600" dirty="0"/>
              <a:t>綁定班級名稱命名</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11610808" y="6262411"/>
            <a:ext cx="490226" cy="277091"/>
          </a:xfrm>
        </p:spPr>
        <p:txBody>
          <a:bodyPr/>
          <a:lstStyle/>
          <a:p>
            <a:pPr algn="ctr"/>
            <a:fld id="{534AF3B0-7061-4301-92CD-197F97EF81A1}" type="slidenum">
              <a:rPr lang="zh-TW" altLang="en-US" sz="1600" b="1" smtClean="0"/>
              <a:pPr algn="ctr"/>
              <a:t>38</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11610808" y="6155844"/>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5270" y="6203943"/>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962801"/>
            <a:ext cx="8326748" cy="491645"/>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自訂預開課程</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cxnSp>
        <p:nvCxnSpPr>
          <p:cNvPr id="23" name="接點: 肘形 22">
            <a:extLst>
              <a:ext uri="{FF2B5EF4-FFF2-40B4-BE49-F238E27FC236}">
                <a16:creationId xmlns:a16="http://schemas.microsoft.com/office/drawing/2014/main" id="{DEB747E0-EE5A-4530-D58D-21505363AD7C}"/>
              </a:ext>
            </a:extLst>
          </p:cNvPr>
          <p:cNvCxnSpPr>
            <a:cxnSpLocks/>
            <a:endCxn id="13" idx="2"/>
          </p:cNvCxnSpPr>
          <p:nvPr/>
        </p:nvCxnSpPr>
        <p:spPr>
          <a:xfrm rot="5400000" flipH="1" flipV="1">
            <a:off x="426738" y="4667281"/>
            <a:ext cx="1460592" cy="252782"/>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接點: 肘形 39">
            <a:extLst>
              <a:ext uri="{FF2B5EF4-FFF2-40B4-BE49-F238E27FC236}">
                <a16:creationId xmlns:a16="http://schemas.microsoft.com/office/drawing/2014/main" id="{F0E41A5D-069C-32FF-2BDD-735B9352D1D3}"/>
              </a:ext>
            </a:extLst>
          </p:cNvPr>
          <p:cNvCxnSpPr>
            <a:cxnSpLocks/>
            <a:stCxn id="37" idx="0"/>
            <a:endCxn id="17" idx="2"/>
          </p:cNvCxnSpPr>
          <p:nvPr/>
        </p:nvCxnSpPr>
        <p:spPr>
          <a:xfrm rot="5400000" flipH="1" flipV="1">
            <a:off x="3724332" y="5015663"/>
            <a:ext cx="731472" cy="285139"/>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接點: 肘形 52">
            <a:extLst>
              <a:ext uri="{FF2B5EF4-FFF2-40B4-BE49-F238E27FC236}">
                <a16:creationId xmlns:a16="http://schemas.microsoft.com/office/drawing/2014/main" id="{C9B03A8A-FFA7-E9FE-803A-44D572871EED}"/>
              </a:ext>
            </a:extLst>
          </p:cNvPr>
          <p:cNvCxnSpPr>
            <a:cxnSpLocks/>
            <a:stCxn id="42" idx="0"/>
            <a:endCxn id="20" idx="2"/>
          </p:cNvCxnSpPr>
          <p:nvPr/>
        </p:nvCxnSpPr>
        <p:spPr>
          <a:xfrm rot="16200000" flipV="1">
            <a:off x="4527427" y="4529010"/>
            <a:ext cx="1460559" cy="534174"/>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5" name="群組 44">
            <a:extLst>
              <a:ext uri="{FF2B5EF4-FFF2-40B4-BE49-F238E27FC236}">
                <a16:creationId xmlns:a16="http://schemas.microsoft.com/office/drawing/2014/main" id="{03284F0C-AF78-2B1B-518B-EDE76C8E10CA}"/>
              </a:ext>
            </a:extLst>
          </p:cNvPr>
          <p:cNvGrpSpPr/>
          <p:nvPr/>
        </p:nvGrpSpPr>
        <p:grpSpPr>
          <a:xfrm>
            <a:off x="3350563" y="5523968"/>
            <a:ext cx="1193872" cy="1200316"/>
            <a:chOff x="8573537" y="2368870"/>
            <a:chExt cx="1193872" cy="1200316"/>
          </a:xfrm>
        </p:grpSpPr>
        <p:sp>
          <p:nvSpPr>
            <p:cNvPr id="37" name="矩形 36">
              <a:extLst>
                <a:ext uri="{FF2B5EF4-FFF2-40B4-BE49-F238E27FC236}">
                  <a16:creationId xmlns:a16="http://schemas.microsoft.com/office/drawing/2014/main" id="{C8E7E647-28F5-7349-0F52-C2D15246E239}"/>
                </a:ext>
              </a:extLst>
            </p:cNvPr>
            <p:cNvSpPr/>
            <p:nvPr/>
          </p:nvSpPr>
          <p:spPr>
            <a:xfrm>
              <a:off x="8573537" y="2368870"/>
              <a:ext cx="1193872" cy="1200316"/>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1" name="文字方塊 40">
              <a:extLst>
                <a:ext uri="{FF2B5EF4-FFF2-40B4-BE49-F238E27FC236}">
                  <a16:creationId xmlns:a16="http://schemas.microsoft.com/office/drawing/2014/main" id="{9EBB546F-7F57-C7F9-66B9-3F459A30E591}"/>
                </a:ext>
              </a:extLst>
            </p:cNvPr>
            <p:cNvSpPr txBox="1"/>
            <p:nvPr/>
          </p:nvSpPr>
          <p:spPr>
            <a:xfrm>
              <a:off x="8656190" y="2426097"/>
              <a:ext cx="1111219" cy="307777"/>
            </a:xfrm>
            <a:prstGeom prst="rect">
              <a:avLst/>
            </a:prstGeom>
            <a:noFill/>
          </p:spPr>
          <p:txBody>
            <a:bodyPr wrap="square">
              <a:spAutoFit/>
            </a:bodyPr>
            <a:lstStyle/>
            <a:p>
              <a:r>
                <a:rPr lang="zh-TW" altLang="en-US" sz="1400" b="1" dirty="0"/>
                <a:t>開班序格式</a:t>
              </a:r>
            </a:p>
          </p:txBody>
        </p:sp>
      </p:grpSp>
      <p:grpSp>
        <p:nvGrpSpPr>
          <p:cNvPr id="46" name="群組 45">
            <a:extLst>
              <a:ext uri="{FF2B5EF4-FFF2-40B4-BE49-F238E27FC236}">
                <a16:creationId xmlns:a16="http://schemas.microsoft.com/office/drawing/2014/main" id="{A8EDDF75-D371-6306-31A3-9FCC0C7BA77F}"/>
              </a:ext>
            </a:extLst>
          </p:cNvPr>
          <p:cNvGrpSpPr/>
          <p:nvPr/>
        </p:nvGrpSpPr>
        <p:grpSpPr>
          <a:xfrm>
            <a:off x="4609151" y="5526376"/>
            <a:ext cx="1831284" cy="1197908"/>
            <a:chOff x="9850061" y="2371278"/>
            <a:chExt cx="1831284" cy="1197908"/>
          </a:xfrm>
        </p:grpSpPr>
        <p:sp>
          <p:nvSpPr>
            <p:cNvPr id="42" name="矩形 41">
              <a:extLst>
                <a:ext uri="{FF2B5EF4-FFF2-40B4-BE49-F238E27FC236}">
                  <a16:creationId xmlns:a16="http://schemas.microsoft.com/office/drawing/2014/main" id="{E64F3139-7E4F-3D8C-A762-3E31C27C87C4}"/>
                </a:ext>
              </a:extLst>
            </p:cNvPr>
            <p:cNvSpPr/>
            <p:nvPr/>
          </p:nvSpPr>
          <p:spPr>
            <a:xfrm>
              <a:off x="9850061" y="2371278"/>
              <a:ext cx="1831283" cy="1197908"/>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3" name="文字方塊 42">
              <a:extLst>
                <a:ext uri="{FF2B5EF4-FFF2-40B4-BE49-F238E27FC236}">
                  <a16:creationId xmlns:a16="http://schemas.microsoft.com/office/drawing/2014/main" id="{8DF8D9D1-5B9F-8537-8204-E31C6337A78A}"/>
                </a:ext>
              </a:extLst>
            </p:cNvPr>
            <p:cNvSpPr txBox="1"/>
            <p:nvPr/>
          </p:nvSpPr>
          <p:spPr>
            <a:xfrm>
              <a:off x="9932715" y="2428505"/>
              <a:ext cx="1748630" cy="954107"/>
            </a:xfrm>
            <a:prstGeom prst="rect">
              <a:avLst/>
            </a:prstGeom>
            <a:noFill/>
          </p:spPr>
          <p:txBody>
            <a:bodyPr wrap="square">
              <a:spAutoFit/>
            </a:bodyPr>
            <a:lstStyle/>
            <a:p>
              <a:r>
                <a:rPr lang="zh-TW" altLang="en-US" sz="1400" b="1" dirty="0"/>
                <a:t>班序產生基準可分為開班選擇之各年級</a:t>
              </a:r>
              <a:r>
                <a:rPr lang="en-US" altLang="zh-TW" sz="1400" b="1" dirty="0"/>
                <a:t>(</a:t>
              </a:r>
              <a:r>
                <a:rPr lang="zh-TW" altLang="en-US" sz="1400" b="1" dirty="0"/>
                <a:t>依年級</a:t>
              </a:r>
              <a:r>
                <a:rPr lang="en-US" altLang="zh-TW" sz="1400" b="1" dirty="0"/>
                <a:t>)</a:t>
              </a:r>
              <a:r>
                <a:rPr lang="zh-TW" altLang="en-US" sz="1400" b="1" dirty="0"/>
                <a:t>或選擇總班數</a:t>
              </a:r>
              <a:r>
                <a:rPr lang="en-US" altLang="zh-TW" sz="1400" b="1" dirty="0"/>
                <a:t>(</a:t>
              </a:r>
              <a:r>
                <a:rPr lang="zh-TW" altLang="en-US" sz="1400" b="1" dirty="0"/>
                <a:t>全年級</a:t>
              </a:r>
              <a:r>
                <a:rPr lang="en-US" altLang="zh-TW" sz="1400" b="1" dirty="0"/>
                <a:t>)</a:t>
              </a:r>
              <a:endParaRPr lang="zh-TW" altLang="en-US" sz="1400" b="1" dirty="0"/>
            </a:p>
          </p:txBody>
        </p:sp>
      </p:grpSp>
      <p:sp>
        <p:nvSpPr>
          <p:cNvPr id="63" name="文字方塊 62">
            <a:extLst>
              <a:ext uri="{FF2B5EF4-FFF2-40B4-BE49-F238E27FC236}">
                <a16:creationId xmlns:a16="http://schemas.microsoft.com/office/drawing/2014/main" id="{FC643238-1B07-2F2B-567E-A76689352EB5}"/>
              </a:ext>
            </a:extLst>
          </p:cNvPr>
          <p:cNvSpPr txBox="1"/>
          <p:nvPr/>
        </p:nvSpPr>
        <p:spPr>
          <a:xfrm>
            <a:off x="7107347" y="1954850"/>
            <a:ext cx="4249846" cy="369332"/>
          </a:xfrm>
          <a:prstGeom prst="rect">
            <a:avLst/>
          </a:prstGeom>
          <a:noFill/>
        </p:spPr>
        <p:txBody>
          <a:bodyPr wrap="square">
            <a:spAutoFit/>
          </a:bodyPr>
          <a:lstStyle/>
          <a:p>
            <a:r>
              <a:rPr lang="zh-TW" altLang="en-US" b="1" dirty="0"/>
              <a:t>自訂課程綁定班級名稱由</a:t>
            </a:r>
            <a:r>
              <a:rPr lang="en-US" altLang="zh-TW" b="1" dirty="0"/>
              <a:t>4</a:t>
            </a:r>
            <a:r>
              <a:rPr lang="zh-TW" altLang="en-US" b="1" dirty="0"/>
              <a:t>部分組合而成</a:t>
            </a:r>
          </a:p>
        </p:txBody>
      </p:sp>
      <p:pic>
        <p:nvPicPr>
          <p:cNvPr id="13" name="圖片 12">
            <a:extLst>
              <a:ext uri="{FF2B5EF4-FFF2-40B4-BE49-F238E27FC236}">
                <a16:creationId xmlns:a16="http://schemas.microsoft.com/office/drawing/2014/main" id="{74B9C1B8-8113-B515-6340-DC52D3DBA53E}"/>
              </a:ext>
            </a:extLst>
          </p:cNvPr>
          <p:cNvPicPr>
            <a:picLocks noChangeAspect="1"/>
          </p:cNvPicPr>
          <p:nvPr/>
        </p:nvPicPr>
        <p:blipFill>
          <a:blip r:embed="rId4"/>
          <a:stretch>
            <a:fillRect/>
          </a:stretch>
        </p:blipFill>
        <p:spPr>
          <a:xfrm>
            <a:off x="692792" y="3387007"/>
            <a:ext cx="1181265" cy="676369"/>
          </a:xfrm>
          <a:prstGeom prst="rect">
            <a:avLst/>
          </a:prstGeom>
        </p:spPr>
      </p:pic>
      <p:pic>
        <p:nvPicPr>
          <p:cNvPr id="15" name="圖片 14">
            <a:extLst>
              <a:ext uri="{FF2B5EF4-FFF2-40B4-BE49-F238E27FC236}">
                <a16:creationId xmlns:a16="http://schemas.microsoft.com/office/drawing/2014/main" id="{0F5518C2-25A9-AD6F-019C-38A6A9C9E200}"/>
              </a:ext>
            </a:extLst>
          </p:cNvPr>
          <p:cNvPicPr>
            <a:picLocks noChangeAspect="1"/>
          </p:cNvPicPr>
          <p:nvPr/>
        </p:nvPicPr>
        <p:blipFill>
          <a:blip r:embed="rId5"/>
          <a:stretch>
            <a:fillRect/>
          </a:stretch>
        </p:blipFill>
        <p:spPr>
          <a:xfrm>
            <a:off x="1997898" y="3387007"/>
            <a:ext cx="552527" cy="695422"/>
          </a:xfrm>
          <a:prstGeom prst="rect">
            <a:avLst/>
          </a:prstGeom>
        </p:spPr>
      </p:pic>
      <p:pic>
        <p:nvPicPr>
          <p:cNvPr id="17" name="圖片 16">
            <a:extLst>
              <a:ext uri="{FF2B5EF4-FFF2-40B4-BE49-F238E27FC236}">
                <a16:creationId xmlns:a16="http://schemas.microsoft.com/office/drawing/2014/main" id="{6829E844-B824-D029-6310-A2120CF2889A}"/>
              </a:ext>
            </a:extLst>
          </p:cNvPr>
          <p:cNvPicPr>
            <a:picLocks noChangeAspect="1"/>
          </p:cNvPicPr>
          <p:nvPr/>
        </p:nvPicPr>
        <p:blipFill>
          <a:blip r:embed="rId6"/>
          <a:stretch>
            <a:fillRect/>
          </a:stretch>
        </p:blipFill>
        <p:spPr>
          <a:xfrm>
            <a:off x="3870637" y="3363547"/>
            <a:ext cx="724001" cy="1428949"/>
          </a:xfrm>
          <a:prstGeom prst="rect">
            <a:avLst/>
          </a:prstGeom>
        </p:spPr>
      </p:pic>
      <p:pic>
        <p:nvPicPr>
          <p:cNvPr id="20" name="圖片 19">
            <a:extLst>
              <a:ext uri="{FF2B5EF4-FFF2-40B4-BE49-F238E27FC236}">
                <a16:creationId xmlns:a16="http://schemas.microsoft.com/office/drawing/2014/main" id="{E5B49D9C-794B-681F-7E1E-F4E7B90A3DA4}"/>
              </a:ext>
            </a:extLst>
          </p:cNvPr>
          <p:cNvPicPr>
            <a:picLocks noChangeAspect="1"/>
          </p:cNvPicPr>
          <p:nvPr/>
        </p:nvPicPr>
        <p:blipFill>
          <a:blip r:embed="rId7"/>
          <a:stretch>
            <a:fillRect/>
          </a:stretch>
        </p:blipFill>
        <p:spPr>
          <a:xfrm>
            <a:off x="4638145" y="3360869"/>
            <a:ext cx="704948" cy="704948"/>
          </a:xfrm>
          <a:prstGeom prst="rect">
            <a:avLst/>
          </a:prstGeom>
        </p:spPr>
      </p:pic>
      <p:grpSp>
        <p:nvGrpSpPr>
          <p:cNvPr id="22" name="群組 21">
            <a:extLst>
              <a:ext uri="{FF2B5EF4-FFF2-40B4-BE49-F238E27FC236}">
                <a16:creationId xmlns:a16="http://schemas.microsoft.com/office/drawing/2014/main" id="{155EB467-9E62-092D-1873-47C49A8EC02E}"/>
              </a:ext>
            </a:extLst>
          </p:cNvPr>
          <p:cNvGrpSpPr/>
          <p:nvPr/>
        </p:nvGrpSpPr>
        <p:grpSpPr>
          <a:xfrm>
            <a:off x="6505457" y="2514872"/>
            <a:ext cx="1152526" cy="900185"/>
            <a:chOff x="7190527" y="3784185"/>
            <a:chExt cx="1152526" cy="900185"/>
          </a:xfrm>
        </p:grpSpPr>
        <p:sp>
          <p:nvSpPr>
            <p:cNvPr id="25" name="矩形 24">
              <a:extLst>
                <a:ext uri="{FF2B5EF4-FFF2-40B4-BE49-F238E27FC236}">
                  <a16:creationId xmlns:a16="http://schemas.microsoft.com/office/drawing/2014/main" id="{266117DB-DBB1-5EB4-9FF5-BB903AB03FDD}"/>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1</a:t>
              </a:r>
              <a:endParaRPr lang="zh-TW" altLang="en-US" dirty="0">
                <a:solidFill>
                  <a:sysClr val="windowText" lastClr="000000"/>
                </a:solidFill>
                <a:latin typeface="Arial Black" panose="020B0A04020102020204" pitchFamily="34" charset="0"/>
              </a:endParaRPr>
            </a:p>
          </p:txBody>
        </p:sp>
        <p:sp>
          <p:nvSpPr>
            <p:cNvPr id="26" name="文字方塊 25">
              <a:extLst>
                <a:ext uri="{FF2B5EF4-FFF2-40B4-BE49-F238E27FC236}">
                  <a16:creationId xmlns:a16="http://schemas.microsoft.com/office/drawing/2014/main" id="{101B6A41-171C-D0D7-C844-82FDBF68A26D}"/>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前置字串</a:t>
              </a:r>
            </a:p>
          </p:txBody>
        </p:sp>
      </p:grpSp>
      <p:grpSp>
        <p:nvGrpSpPr>
          <p:cNvPr id="27" name="群組 26">
            <a:extLst>
              <a:ext uri="{FF2B5EF4-FFF2-40B4-BE49-F238E27FC236}">
                <a16:creationId xmlns:a16="http://schemas.microsoft.com/office/drawing/2014/main" id="{B341B87F-6E27-1640-54A0-A5844370E8B2}"/>
              </a:ext>
            </a:extLst>
          </p:cNvPr>
          <p:cNvGrpSpPr/>
          <p:nvPr/>
        </p:nvGrpSpPr>
        <p:grpSpPr>
          <a:xfrm>
            <a:off x="7710245" y="2511355"/>
            <a:ext cx="1152526" cy="900185"/>
            <a:chOff x="7190527" y="3784185"/>
            <a:chExt cx="1152526" cy="900185"/>
          </a:xfrm>
        </p:grpSpPr>
        <p:sp>
          <p:nvSpPr>
            <p:cNvPr id="28" name="矩形 27">
              <a:extLst>
                <a:ext uri="{FF2B5EF4-FFF2-40B4-BE49-F238E27FC236}">
                  <a16:creationId xmlns:a16="http://schemas.microsoft.com/office/drawing/2014/main" id="{C85B551C-6CC9-9F06-554A-D41F68505130}"/>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2</a:t>
              </a:r>
              <a:endParaRPr lang="zh-TW" altLang="en-US" dirty="0">
                <a:solidFill>
                  <a:sysClr val="windowText" lastClr="000000"/>
                </a:solidFill>
                <a:latin typeface="Arial Black" panose="020B0A04020102020204" pitchFamily="34" charset="0"/>
              </a:endParaRPr>
            </a:p>
          </p:txBody>
        </p:sp>
        <p:sp>
          <p:nvSpPr>
            <p:cNvPr id="29" name="文字方塊 28">
              <a:extLst>
                <a:ext uri="{FF2B5EF4-FFF2-40B4-BE49-F238E27FC236}">
                  <a16:creationId xmlns:a16="http://schemas.microsoft.com/office/drawing/2014/main" id="{6C6901DA-7DC5-4938-FF36-46E723883146}"/>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自訂文字</a:t>
              </a:r>
            </a:p>
          </p:txBody>
        </p:sp>
      </p:grpSp>
      <p:grpSp>
        <p:nvGrpSpPr>
          <p:cNvPr id="30" name="群組 29">
            <a:extLst>
              <a:ext uri="{FF2B5EF4-FFF2-40B4-BE49-F238E27FC236}">
                <a16:creationId xmlns:a16="http://schemas.microsoft.com/office/drawing/2014/main" id="{25F413DA-F645-3DCF-950A-E902F879CF08}"/>
              </a:ext>
            </a:extLst>
          </p:cNvPr>
          <p:cNvGrpSpPr/>
          <p:nvPr/>
        </p:nvGrpSpPr>
        <p:grpSpPr>
          <a:xfrm>
            <a:off x="8907652" y="2514541"/>
            <a:ext cx="1152526" cy="964852"/>
            <a:chOff x="7190527" y="3784185"/>
            <a:chExt cx="1152526" cy="964852"/>
          </a:xfrm>
        </p:grpSpPr>
        <p:sp>
          <p:nvSpPr>
            <p:cNvPr id="31" name="矩形 30">
              <a:extLst>
                <a:ext uri="{FF2B5EF4-FFF2-40B4-BE49-F238E27FC236}">
                  <a16:creationId xmlns:a16="http://schemas.microsoft.com/office/drawing/2014/main" id="{463E94D4-BD46-101B-A5E3-EEE9C6585162}"/>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3</a:t>
              </a:r>
              <a:endParaRPr lang="zh-TW" altLang="en-US" dirty="0">
                <a:solidFill>
                  <a:sysClr val="windowText" lastClr="000000"/>
                </a:solidFill>
                <a:latin typeface="Arial Black" panose="020B0A04020102020204" pitchFamily="34" charset="0"/>
              </a:endParaRPr>
            </a:p>
          </p:txBody>
        </p:sp>
        <p:sp>
          <p:nvSpPr>
            <p:cNvPr id="32" name="文字方塊 31">
              <a:extLst>
                <a:ext uri="{FF2B5EF4-FFF2-40B4-BE49-F238E27FC236}">
                  <a16:creationId xmlns:a16="http://schemas.microsoft.com/office/drawing/2014/main" id="{FF6BF17F-B64B-D667-E36E-0404DD8ABF89}"/>
                </a:ext>
              </a:extLst>
            </p:cNvPr>
            <p:cNvSpPr txBox="1"/>
            <p:nvPr/>
          </p:nvSpPr>
          <p:spPr>
            <a:xfrm>
              <a:off x="7190527" y="4164262"/>
              <a:ext cx="1152525" cy="584775"/>
            </a:xfrm>
            <a:prstGeom prst="rect">
              <a:avLst/>
            </a:prstGeom>
            <a:noFill/>
          </p:spPr>
          <p:txBody>
            <a:bodyPr wrap="square" rtlCol="0">
              <a:spAutoFit/>
            </a:bodyPr>
            <a:lstStyle/>
            <a:p>
              <a:r>
                <a:rPr lang="zh-TW" altLang="en-US" dirty="0"/>
                <a:t>自訂字串</a:t>
              </a:r>
              <a:endParaRPr lang="en-US" altLang="zh-TW" dirty="0"/>
            </a:p>
            <a:p>
              <a:pPr algn="ctr"/>
              <a:r>
                <a:rPr lang="en-US" altLang="zh-TW" sz="1400" dirty="0"/>
                <a:t>(</a:t>
              </a:r>
              <a:r>
                <a:rPr lang="zh-TW" altLang="en-US" sz="1400" dirty="0"/>
                <a:t>預設</a:t>
              </a:r>
              <a:r>
                <a:rPr lang="en-US" altLang="zh-TW" sz="1400" dirty="0"/>
                <a:t>“-”)</a:t>
              </a:r>
              <a:endParaRPr lang="zh-TW" altLang="en-US" sz="1400" dirty="0"/>
            </a:p>
          </p:txBody>
        </p:sp>
      </p:grpSp>
      <p:sp>
        <p:nvSpPr>
          <p:cNvPr id="33" name="文字方塊 32">
            <a:extLst>
              <a:ext uri="{FF2B5EF4-FFF2-40B4-BE49-F238E27FC236}">
                <a16:creationId xmlns:a16="http://schemas.microsoft.com/office/drawing/2014/main" id="{DAA20E2F-F214-3A80-89FF-9B2825D2B658}"/>
              </a:ext>
            </a:extLst>
          </p:cNvPr>
          <p:cNvSpPr txBox="1"/>
          <p:nvPr/>
        </p:nvSpPr>
        <p:spPr>
          <a:xfrm>
            <a:off x="6399400" y="3466258"/>
            <a:ext cx="5285669" cy="1323439"/>
          </a:xfrm>
          <a:prstGeom prst="rect">
            <a:avLst/>
          </a:prstGeom>
          <a:noFill/>
        </p:spPr>
        <p:txBody>
          <a:bodyPr wrap="square">
            <a:spAutoFit/>
          </a:bodyPr>
          <a:lstStyle/>
          <a:p>
            <a:r>
              <a:rPr lang="zh-TW" altLang="en-US" sz="1600" b="1" dirty="0"/>
              <a:t>建議綁定班級名稱命名設定</a:t>
            </a:r>
            <a:r>
              <a:rPr lang="zh-TW" altLang="en-US" sz="1600" b="1" dirty="0">
                <a:sym typeface="Wingdings" panose="05000000000000000000" pitchFamily="2" charset="2"/>
              </a:rPr>
              <a:t>：</a:t>
            </a:r>
            <a:endParaRPr lang="en-US" altLang="zh-TW" sz="1600" b="1" dirty="0"/>
          </a:p>
          <a:p>
            <a:r>
              <a:rPr lang="en-US" altLang="zh-TW" sz="1600" b="1" dirty="0"/>
              <a:t>1.</a:t>
            </a:r>
            <a:r>
              <a:rPr lang="zh-TW" altLang="en-US" sz="1600" b="1" dirty="0"/>
              <a:t>選擇高一</a:t>
            </a:r>
            <a:r>
              <a:rPr lang="en-US" altLang="zh-TW" sz="1600" b="1" dirty="0"/>
              <a:t>~</a:t>
            </a:r>
            <a:r>
              <a:rPr lang="zh-TW" altLang="en-US" sz="1600" b="1" dirty="0"/>
              <a:t>高三</a:t>
            </a:r>
            <a:endParaRPr lang="en-US" altLang="zh-TW" sz="1600" b="1" dirty="0"/>
          </a:p>
          <a:p>
            <a:r>
              <a:rPr lang="en-US" altLang="zh-TW" sz="1600" b="1" dirty="0"/>
              <a:t>2.</a:t>
            </a:r>
            <a:r>
              <a:rPr lang="zh-TW" altLang="en-US" sz="1600" b="1" dirty="0"/>
              <a:t>選擇自訂而不輸入文字</a:t>
            </a:r>
            <a:endParaRPr lang="en-US" altLang="zh-TW" sz="1600" b="1" dirty="0"/>
          </a:p>
          <a:p>
            <a:r>
              <a:rPr lang="en-US" altLang="zh-TW" sz="1600" b="1" dirty="0"/>
              <a:t>3.</a:t>
            </a:r>
            <a:r>
              <a:rPr lang="zh-TW" altLang="en-US" sz="1600" b="1" dirty="0"/>
              <a:t>班序格式選英文字母</a:t>
            </a:r>
            <a:r>
              <a:rPr lang="en-US" altLang="zh-TW" sz="1600" b="1" dirty="0"/>
              <a:t>(A,B,C..)</a:t>
            </a:r>
          </a:p>
          <a:p>
            <a:r>
              <a:rPr lang="en-US" altLang="zh-TW" sz="1600" b="1" dirty="0"/>
              <a:t>4.</a:t>
            </a:r>
            <a:r>
              <a:rPr lang="zh-TW" altLang="en-US" sz="1600" b="1" dirty="0"/>
              <a:t>計算基準依年級</a:t>
            </a:r>
            <a:endParaRPr lang="en-US" altLang="zh-TW" sz="1600" b="1" dirty="0"/>
          </a:p>
        </p:txBody>
      </p:sp>
      <p:grpSp>
        <p:nvGrpSpPr>
          <p:cNvPr id="35" name="群組 34">
            <a:extLst>
              <a:ext uri="{FF2B5EF4-FFF2-40B4-BE49-F238E27FC236}">
                <a16:creationId xmlns:a16="http://schemas.microsoft.com/office/drawing/2014/main" id="{1B0B2B1F-C0A4-06C4-AC9F-AA83E525474E}"/>
              </a:ext>
            </a:extLst>
          </p:cNvPr>
          <p:cNvGrpSpPr/>
          <p:nvPr/>
        </p:nvGrpSpPr>
        <p:grpSpPr>
          <a:xfrm>
            <a:off x="10112439" y="2513702"/>
            <a:ext cx="1152526" cy="900185"/>
            <a:chOff x="7190527" y="3784185"/>
            <a:chExt cx="1152526" cy="900185"/>
          </a:xfrm>
        </p:grpSpPr>
        <p:sp>
          <p:nvSpPr>
            <p:cNvPr id="38" name="矩形 37">
              <a:extLst>
                <a:ext uri="{FF2B5EF4-FFF2-40B4-BE49-F238E27FC236}">
                  <a16:creationId xmlns:a16="http://schemas.microsoft.com/office/drawing/2014/main" id="{379E620F-DC5D-ECB3-A82C-89F34B2AAE06}"/>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4</a:t>
              </a:r>
              <a:endParaRPr lang="zh-TW" altLang="en-US" dirty="0">
                <a:solidFill>
                  <a:sysClr val="windowText" lastClr="000000"/>
                </a:solidFill>
                <a:latin typeface="Arial Black" panose="020B0A04020102020204" pitchFamily="34" charset="0"/>
              </a:endParaRPr>
            </a:p>
          </p:txBody>
        </p:sp>
        <p:sp>
          <p:nvSpPr>
            <p:cNvPr id="39" name="文字方塊 38">
              <a:extLst>
                <a:ext uri="{FF2B5EF4-FFF2-40B4-BE49-F238E27FC236}">
                  <a16:creationId xmlns:a16="http://schemas.microsoft.com/office/drawing/2014/main" id="{516E49DE-7A02-B664-C304-74024D551E15}"/>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開班序</a:t>
              </a:r>
            </a:p>
          </p:txBody>
        </p:sp>
      </p:grpSp>
      <p:grpSp>
        <p:nvGrpSpPr>
          <p:cNvPr id="47" name="群組 46">
            <a:extLst>
              <a:ext uri="{FF2B5EF4-FFF2-40B4-BE49-F238E27FC236}">
                <a16:creationId xmlns:a16="http://schemas.microsoft.com/office/drawing/2014/main" id="{1A1ACA6E-C11F-030F-5263-ACA5E50D7442}"/>
              </a:ext>
            </a:extLst>
          </p:cNvPr>
          <p:cNvGrpSpPr/>
          <p:nvPr/>
        </p:nvGrpSpPr>
        <p:grpSpPr>
          <a:xfrm>
            <a:off x="1986001" y="5481886"/>
            <a:ext cx="1193872" cy="1211395"/>
            <a:chOff x="1986001" y="5481886"/>
            <a:chExt cx="1193872" cy="1211395"/>
          </a:xfrm>
        </p:grpSpPr>
        <p:sp>
          <p:nvSpPr>
            <p:cNvPr id="48" name="矩形 47">
              <a:extLst>
                <a:ext uri="{FF2B5EF4-FFF2-40B4-BE49-F238E27FC236}">
                  <a16:creationId xmlns:a16="http://schemas.microsoft.com/office/drawing/2014/main" id="{AD23D111-5D9F-61AE-BAED-3BFD48785800}"/>
                </a:ext>
              </a:extLst>
            </p:cNvPr>
            <p:cNvSpPr/>
            <p:nvPr/>
          </p:nvSpPr>
          <p:spPr>
            <a:xfrm>
              <a:off x="1986001" y="5481886"/>
              <a:ext cx="1193872" cy="1200316"/>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9" name="文字方塊 48">
              <a:extLst>
                <a:ext uri="{FF2B5EF4-FFF2-40B4-BE49-F238E27FC236}">
                  <a16:creationId xmlns:a16="http://schemas.microsoft.com/office/drawing/2014/main" id="{23FC8DC7-E60E-C1F9-E3AB-CA1199967999}"/>
                </a:ext>
              </a:extLst>
            </p:cNvPr>
            <p:cNvSpPr txBox="1"/>
            <p:nvPr/>
          </p:nvSpPr>
          <p:spPr>
            <a:xfrm>
              <a:off x="2027327" y="5523730"/>
              <a:ext cx="1111219" cy="1169551"/>
            </a:xfrm>
            <a:prstGeom prst="rect">
              <a:avLst/>
            </a:prstGeom>
            <a:noFill/>
          </p:spPr>
          <p:txBody>
            <a:bodyPr wrap="square">
              <a:spAutoFit/>
            </a:bodyPr>
            <a:lstStyle/>
            <a:p>
              <a:r>
                <a:rPr lang="zh-TW" altLang="en-US" sz="1400" b="1" dirty="0"/>
                <a:t>自訂文字區可選擇輸入自訂文字或使用科目名稱</a:t>
              </a:r>
            </a:p>
          </p:txBody>
        </p:sp>
      </p:grpSp>
      <p:cxnSp>
        <p:nvCxnSpPr>
          <p:cNvPr id="51" name="接點: 肘形 50">
            <a:extLst>
              <a:ext uri="{FF2B5EF4-FFF2-40B4-BE49-F238E27FC236}">
                <a16:creationId xmlns:a16="http://schemas.microsoft.com/office/drawing/2014/main" id="{01086F72-019F-02B4-E0E8-699948F97A3A}"/>
              </a:ext>
            </a:extLst>
          </p:cNvPr>
          <p:cNvCxnSpPr>
            <a:cxnSpLocks/>
            <a:stCxn id="48" idx="0"/>
            <a:endCxn id="15" idx="2"/>
          </p:cNvCxnSpPr>
          <p:nvPr/>
        </p:nvCxnSpPr>
        <p:spPr>
          <a:xfrm rot="16200000" flipV="1">
            <a:off x="1728822" y="4627770"/>
            <a:ext cx="1399457" cy="308775"/>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2" name="群組 61">
            <a:extLst>
              <a:ext uri="{FF2B5EF4-FFF2-40B4-BE49-F238E27FC236}">
                <a16:creationId xmlns:a16="http://schemas.microsoft.com/office/drawing/2014/main" id="{F5789346-D330-8382-3D1A-D1B43EBC943C}"/>
              </a:ext>
            </a:extLst>
          </p:cNvPr>
          <p:cNvGrpSpPr/>
          <p:nvPr/>
        </p:nvGrpSpPr>
        <p:grpSpPr>
          <a:xfrm>
            <a:off x="250921" y="5493902"/>
            <a:ext cx="1612044" cy="1200317"/>
            <a:chOff x="250921" y="5493902"/>
            <a:chExt cx="1612044" cy="1200317"/>
          </a:xfrm>
        </p:grpSpPr>
        <p:sp>
          <p:nvSpPr>
            <p:cNvPr id="84" name="矩形 83">
              <a:extLst>
                <a:ext uri="{FF2B5EF4-FFF2-40B4-BE49-F238E27FC236}">
                  <a16:creationId xmlns:a16="http://schemas.microsoft.com/office/drawing/2014/main" id="{8A553E79-B625-844E-AAB7-5F2F2EDBF267}"/>
                </a:ext>
              </a:extLst>
            </p:cNvPr>
            <p:cNvSpPr/>
            <p:nvPr/>
          </p:nvSpPr>
          <p:spPr>
            <a:xfrm>
              <a:off x="250921" y="5493902"/>
              <a:ext cx="1612044" cy="120031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5" name="文字方塊 84">
              <a:extLst>
                <a:ext uri="{FF2B5EF4-FFF2-40B4-BE49-F238E27FC236}">
                  <a16:creationId xmlns:a16="http://schemas.microsoft.com/office/drawing/2014/main" id="{E3DCE5C2-D19A-FFF2-E261-B04989648087}"/>
                </a:ext>
              </a:extLst>
            </p:cNvPr>
            <p:cNvSpPr txBox="1"/>
            <p:nvPr/>
          </p:nvSpPr>
          <p:spPr>
            <a:xfrm>
              <a:off x="350989" y="5557619"/>
              <a:ext cx="1439949" cy="738664"/>
            </a:xfrm>
            <a:prstGeom prst="rect">
              <a:avLst/>
            </a:prstGeom>
            <a:noFill/>
          </p:spPr>
          <p:txBody>
            <a:bodyPr wrap="square">
              <a:spAutoFit/>
            </a:bodyPr>
            <a:lstStyle/>
            <a:p>
              <a:r>
                <a:rPr lang="zh-TW" altLang="en-US" sz="1400" b="1" dirty="0"/>
                <a:t>前置字串可以選擇高一</a:t>
              </a:r>
              <a:r>
                <a:rPr lang="en-US" altLang="zh-TW" sz="1400" b="1" dirty="0"/>
                <a:t>~</a:t>
              </a:r>
              <a:r>
                <a:rPr lang="zh-TW" altLang="en-US" sz="1400" b="1" dirty="0"/>
                <a:t>高三或不顯示任何文字</a:t>
              </a:r>
            </a:p>
          </p:txBody>
        </p:sp>
      </p:grpSp>
    </p:spTree>
    <p:extLst>
      <p:ext uri="{BB962C8B-B14F-4D97-AF65-F5344CB8AC3E}">
        <p14:creationId xmlns:p14="http://schemas.microsoft.com/office/powerpoint/2010/main" val="3123053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自訂預開課程處理</a:t>
            </a:r>
            <a:r>
              <a:rPr lang="en-US" altLang="zh-TW" sz="3600" dirty="0"/>
              <a:t>-</a:t>
            </a:r>
            <a:r>
              <a:rPr lang="zh-TW" altLang="en-US" sz="3600" dirty="0"/>
              <a:t>綁定班碼名稱命名</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11610808" y="6262411"/>
            <a:ext cx="490226" cy="277091"/>
          </a:xfrm>
        </p:spPr>
        <p:txBody>
          <a:bodyPr/>
          <a:lstStyle/>
          <a:p>
            <a:pPr algn="ctr"/>
            <a:fld id="{534AF3B0-7061-4301-92CD-197F97EF81A1}" type="slidenum">
              <a:rPr lang="zh-TW" altLang="en-US" sz="1600" b="1" smtClean="0"/>
              <a:pPr algn="ctr"/>
              <a:t>39</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11610808" y="6155844"/>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5270" y="6203943"/>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962801"/>
            <a:ext cx="8326748" cy="491645"/>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自訂預開課程</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cxnSp>
        <p:nvCxnSpPr>
          <p:cNvPr id="23" name="接點: 肘形 22">
            <a:extLst>
              <a:ext uri="{FF2B5EF4-FFF2-40B4-BE49-F238E27FC236}">
                <a16:creationId xmlns:a16="http://schemas.microsoft.com/office/drawing/2014/main" id="{DEB747E0-EE5A-4530-D58D-21505363AD7C}"/>
              </a:ext>
            </a:extLst>
          </p:cNvPr>
          <p:cNvCxnSpPr>
            <a:cxnSpLocks/>
            <a:endCxn id="19" idx="2"/>
          </p:cNvCxnSpPr>
          <p:nvPr/>
        </p:nvCxnSpPr>
        <p:spPr>
          <a:xfrm rot="5400000" flipH="1" flipV="1">
            <a:off x="37396" y="4254011"/>
            <a:ext cx="2263204" cy="276710"/>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接點: 肘形 39">
            <a:extLst>
              <a:ext uri="{FF2B5EF4-FFF2-40B4-BE49-F238E27FC236}">
                <a16:creationId xmlns:a16="http://schemas.microsoft.com/office/drawing/2014/main" id="{F0E41A5D-069C-32FF-2BDD-735B9352D1D3}"/>
              </a:ext>
            </a:extLst>
          </p:cNvPr>
          <p:cNvCxnSpPr>
            <a:cxnSpLocks/>
            <a:stCxn id="37" idx="0"/>
            <a:endCxn id="17" idx="2"/>
          </p:cNvCxnSpPr>
          <p:nvPr/>
        </p:nvCxnSpPr>
        <p:spPr>
          <a:xfrm rot="5400000" flipH="1" flipV="1">
            <a:off x="3724332" y="5015663"/>
            <a:ext cx="731472" cy="285139"/>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接點: 肘形 52">
            <a:extLst>
              <a:ext uri="{FF2B5EF4-FFF2-40B4-BE49-F238E27FC236}">
                <a16:creationId xmlns:a16="http://schemas.microsoft.com/office/drawing/2014/main" id="{C9B03A8A-FFA7-E9FE-803A-44D572871EED}"/>
              </a:ext>
            </a:extLst>
          </p:cNvPr>
          <p:cNvCxnSpPr>
            <a:cxnSpLocks/>
            <a:stCxn id="42" idx="0"/>
            <a:endCxn id="20" idx="2"/>
          </p:cNvCxnSpPr>
          <p:nvPr/>
        </p:nvCxnSpPr>
        <p:spPr>
          <a:xfrm rot="16200000" flipV="1">
            <a:off x="4527427" y="4529010"/>
            <a:ext cx="1460559" cy="534174"/>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5" name="群組 44">
            <a:extLst>
              <a:ext uri="{FF2B5EF4-FFF2-40B4-BE49-F238E27FC236}">
                <a16:creationId xmlns:a16="http://schemas.microsoft.com/office/drawing/2014/main" id="{03284F0C-AF78-2B1B-518B-EDE76C8E10CA}"/>
              </a:ext>
            </a:extLst>
          </p:cNvPr>
          <p:cNvGrpSpPr/>
          <p:nvPr/>
        </p:nvGrpSpPr>
        <p:grpSpPr>
          <a:xfrm>
            <a:off x="3350563" y="5523968"/>
            <a:ext cx="1193872" cy="1200316"/>
            <a:chOff x="8573537" y="2368870"/>
            <a:chExt cx="1193872" cy="1200316"/>
          </a:xfrm>
        </p:grpSpPr>
        <p:sp>
          <p:nvSpPr>
            <p:cNvPr id="37" name="矩形 36">
              <a:extLst>
                <a:ext uri="{FF2B5EF4-FFF2-40B4-BE49-F238E27FC236}">
                  <a16:creationId xmlns:a16="http://schemas.microsoft.com/office/drawing/2014/main" id="{C8E7E647-28F5-7349-0F52-C2D15246E239}"/>
                </a:ext>
              </a:extLst>
            </p:cNvPr>
            <p:cNvSpPr/>
            <p:nvPr/>
          </p:nvSpPr>
          <p:spPr>
            <a:xfrm>
              <a:off x="8573537" y="2368870"/>
              <a:ext cx="1193872" cy="1200316"/>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1" name="文字方塊 40">
              <a:extLst>
                <a:ext uri="{FF2B5EF4-FFF2-40B4-BE49-F238E27FC236}">
                  <a16:creationId xmlns:a16="http://schemas.microsoft.com/office/drawing/2014/main" id="{9EBB546F-7F57-C7F9-66B9-3F459A30E591}"/>
                </a:ext>
              </a:extLst>
            </p:cNvPr>
            <p:cNvSpPr txBox="1"/>
            <p:nvPr/>
          </p:nvSpPr>
          <p:spPr>
            <a:xfrm>
              <a:off x="8656190" y="2426097"/>
              <a:ext cx="1111219" cy="307777"/>
            </a:xfrm>
            <a:prstGeom prst="rect">
              <a:avLst/>
            </a:prstGeom>
            <a:noFill/>
          </p:spPr>
          <p:txBody>
            <a:bodyPr wrap="square">
              <a:spAutoFit/>
            </a:bodyPr>
            <a:lstStyle/>
            <a:p>
              <a:r>
                <a:rPr lang="zh-TW" altLang="en-US" sz="1400" b="1" dirty="0"/>
                <a:t>開班序格式</a:t>
              </a:r>
            </a:p>
          </p:txBody>
        </p:sp>
      </p:grpSp>
      <p:grpSp>
        <p:nvGrpSpPr>
          <p:cNvPr id="46" name="群組 45">
            <a:extLst>
              <a:ext uri="{FF2B5EF4-FFF2-40B4-BE49-F238E27FC236}">
                <a16:creationId xmlns:a16="http://schemas.microsoft.com/office/drawing/2014/main" id="{A8EDDF75-D371-6306-31A3-9FCC0C7BA77F}"/>
              </a:ext>
            </a:extLst>
          </p:cNvPr>
          <p:cNvGrpSpPr/>
          <p:nvPr/>
        </p:nvGrpSpPr>
        <p:grpSpPr>
          <a:xfrm>
            <a:off x="4609151" y="5526376"/>
            <a:ext cx="1831284" cy="1197908"/>
            <a:chOff x="9850061" y="2371278"/>
            <a:chExt cx="1831284" cy="1197908"/>
          </a:xfrm>
        </p:grpSpPr>
        <p:sp>
          <p:nvSpPr>
            <p:cNvPr id="42" name="矩形 41">
              <a:extLst>
                <a:ext uri="{FF2B5EF4-FFF2-40B4-BE49-F238E27FC236}">
                  <a16:creationId xmlns:a16="http://schemas.microsoft.com/office/drawing/2014/main" id="{E64F3139-7E4F-3D8C-A762-3E31C27C87C4}"/>
                </a:ext>
              </a:extLst>
            </p:cNvPr>
            <p:cNvSpPr/>
            <p:nvPr/>
          </p:nvSpPr>
          <p:spPr>
            <a:xfrm>
              <a:off x="9850061" y="2371278"/>
              <a:ext cx="1831283" cy="1197908"/>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3" name="文字方塊 42">
              <a:extLst>
                <a:ext uri="{FF2B5EF4-FFF2-40B4-BE49-F238E27FC236}">
                  <a16:creationId xmlns:a16="http://schemas.microsoft.com/office/drawing/2014/main" id="{8DF8D9D1-5B9F-8537-8204-E31C6337A78A}"/>
                </a:ext>
              </a:extLst>
            </p:cNvPr>
            <p:cNvSpPr txBox="1"/>
            <p:nvPr/>
          </p:nvSpPr>
          <p:spPr>
            <a:xfrm>
              <a:off x="9932715" y="2428505"/>
              <a:ext cx="1748630" cy="954107"/>
            </a:xfrm>
            <a:prstGeom prst="rect">
              <a:avLst/>
            </a:prstGeom>
            <a:noFill/>
          </p:spPr>
          <p:txBody>
            <a:bodyPr wrap="square">
              <a:spAutoFit/>
            </a:bodyPr>
            <a:lstStyle/>
            <a:p>
              <a:r>
                <a:rPr lang="zh-TW" altLang="en-US" sz="1400" b="1" dirty="0"/>
                <a:t>班序產生基準可分為開班選擇之各年級</a:t>
              </a:r>
              <a:r>
                <a:rPr lang="en-US" altLang="zh-TW" sz="1400" b="1" dirty="0"/>
                <a:t>(</a:t>
              </a:r>
              <a:r>
                <a:rPr lang="zh-TW" altLang="en-US" sz="1400" b="1" dirty="0"/>
                <a:t>依年級</a:t>
              </a:r>
              <a:r>
                <a:rPr lang="en-US" altLang="zh-TW" sz="1400" b="1" dirty="0"/>
                <a:t>)</a:t>
              </a:r>
              <a:r>
                <a:rPr lang="zh-TW" altLang="en-US" sz="1400" b="1" dirty="0"/>
                <a:t>或選擇總班數</a:t>
              </a:r>
              <a:r>
                <a:rPr lang="en-US" altLang="zh-TW" sz="1400" b="1" dirty="0"/>
                <a:t>(</a:t>
              </a:r>
              <a:r>
                <a:rPr lang="zh-TW" altLang="en-US" sz="1400" b="1" dirty="0"/>
                <a:t>全年級</a:t>
              </a:r>
              <a:r>
                <a:rPr lang="en-US" altLang="zh-TW" sz="1400" b="1" dirty="0"/>
                <a:t>)</a:t>
              </a:r>
              <a:endParaRPr lang="zh-TW" altLang="en-US" sz="1400" b="1" dirty="0"/>
            </a:p>
          </p:txBody>
        </p:sp>
      </p:grpSp>
      <p:sp>
        <p:nvSpPr>
          <p:cNvPr id="63" name="文字方塊 62">
            <a:extLst>
              <a:ext uri="{FF2B5EF4-FFF2-40B4-BE49-F238E27FC236}">
                <a16:creationId xmlns:a16="http://schemas.microsoft.com/office/drawing/2014/main" id="{FC643238-1B07-2F2B-567E-A76689352EB5}"/>
              </a:ext>
            </a:extLst>
          </p:cNvPr>
          <p:cNvSpPr txBox="1"/>
          <p:nvPr/>
        </p:nvSpPr>
        <p:spPr>
          <a:xfrm>
            <a:off x="7107347" y="1954850"/>
            <a:ext cx="4249846" cy="369332"/>
          </a:xfrm>
          <a:prstGeom prst="rect">
            <a:avLst/>
          </a:prstGeom>
          <a:noFill/>
        </p:spPr>
        <p:txBody>
          <a:bodyPr wrap="square">
            <a:spAutoFit/>
          </a:bodyPr>
          <a:lstStyle/>
          <a:p>
            <a:r>
              <a:rPr lang="zh-TW" altLang="en-US" b="1" dirty="0"/>
              <a:t>自訂課程綁定班碼由</a:t>
            </a:r>
            <a:r>
              <a:rPr lang="en-US" altLang="zh-TW" b="1" dirty="0"/>
              <a:t>4</a:t>
            </a:r>
            <a:r>
              <a:rPr lang="zh-TW" altLang="en-US" b="1" dirty="0"/>
              <a:t>部分組合而成</a:t>
            </a:r>
          </a:p>
        </p:txBody>
      </p:sp>
      <p:pic>
        <p:nvPicPr>
          <p:cNvPr id="17" name="圖片 16">
            <a:extLst>
              <a:ext uri="{FF2B5EF4-FFF2-40B4-BE49-F238E27FC236}">
                <a16:creationId xmlns:a16="http://schemas.microsoft.com/office/drawing/2014/main" id="{6829E844-B824-D029-6310-A2120CF2889A}"/>
              </a:ext>
            </a:extLst>
          </p:cNvPr>
          <p:cNvPicPr>
            <a:picLocks noChangeAspect="1"/>
          </p:cNvPicPr>
          <p:nvPr/>
        </p:nvPicPr>
        <p:blipFill>
          <a:blip r:embed="rId3"/>
          <a:stretch>
            <a:fillRect/>
          </a:stretch>
        </p:blipFill>
        <p:spPr>
          <a:xfrm>
            <a:off x="3870637" y="3363547"/>
            <a:ext cx="724001" cy="1428949"/>
          </a:xfrm>
          <a:prstGeom prst="rect">
            <a:avLst/>
          </a:prstGeom>
        </p:spPr>
      </p:pic>
      <p:pic>
        <p:nvPicPr>
          <p:cNvPr id="20" name="圖片 19">
            <a:extLst>
              <a:ext uri="{FF2B5EF4-FFF2-40B4-BE49-F238E27FC236}">
                <a16:creationId xmlns:a16="http://schemas.microsoft.com/office/drawing/2014/main" id="{E5B49D9C-794B-681F-7E1E-F4E7B90A3DA4}"/>
              </a:ext>
            </a:extLst>
          </p:cNvPr>
          <p:cNvPicPr>
            <a:picLocks noChangeAspect="1"/>
          </p:cNvPicPr>
          <p:nvPr/>
        </p:nvPicPr>
        <p:blipFill>
          <a:blip r:embed="rId4"/>
          <a:stretch>
            <a:fillRect/>
          </a:stretch>
        </p:blipFill>
        <p:spPr>
          <a:xfrm>
            <a:off x="4638145" y="3360869"/>
            <a:ext cx="704948" cy="704948"/>
          </a:xfrm>
          <a:prstGeom prst="rect">
            <a:avLst/>
          </a:prstGeom>
        </p:spPr>
      </p:pic>
      <p:grpSp>
        <p:nvGrpSpPr>
          <p:cNvPr id="22" name="群組 21">
            <a:extLst>
              <a:ext uri="{FF2B5EF4-FFF2-40B4-BE49-F238E27FC236}">
                <a16:creationId xmlns:a16="http://schemas.microsoft.com/office/drawing/2014/main" id="{155EB467-9E62-092D-1873-47C49A8EC02E}"/>
              </a:ext>
            </a:extLst>
          </p:cNvPr>
          <p:cNvGrpSpPr/>
          <p:nvPr/>
        </p:nvGrpSpPr>
        <p:grpSpPr>
          <a:xfrm>
            <a:off x="6505457" y="2514872"/>
            <a:ext cx="1152526" cy="900185"/>
            <a:chOff x="7190527" y="3784185"/>
            <a:chExt cx="1152526" cy="900185"/>
          </a:xfrm>
        </p:grpSpPr>
        <p:sp>
          <p:nvSpPr>
            <p:cNvPr id="25" name="矩形 24">
              <a:extLst>
                <a:ext uri="{FF2B5EF4-FFF2-40B4-BE49-F238E27FC236}">
                  <a16:creationId xmlns:a16="http://schemas.microsoft.com/office/drawing/2014/main" id="{266117DB-DBB1-5EB4-9FF5-BB903AB03FDD}"/>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1</a:t>
              </a:r>
              <a:endParaRPr lang="zh-TW" altLang="en-US" dirty="0">
                <a:solidFill>
                  <a:sysClr val="windowText" lastClr="000000"/>
                </a:solidFill>
                <a:latin typeface="Arial Black" panose="020B0A04020102020204" pitchFamily="34" charset="0"/>
              </a:endParaRPr>
            </a:p>
          </p:txBody>
        </p:sp>
        <p:sp>
          <p:nvSpPr>
            <p:cNvPr id="26" name="文字方塊 25">
              <a:extLst>
                <a:ext uri="{FF2B5EF4-FFF2-40B4-BE49-F238E27FC236}">
                  <a16:creationId xmlns:a16="http://schemas.microsoft.com/office/drawing/2014/main" id="{101B6A41-171C-D0D7-C844-82FDBF68A26D}"/>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前置字串</a:t>
              </a:r>
            </a:p>
          </p:txBody>
        </p:sp>
      </p:grpSp>
      <p:grpSp>
        <p:nvGrpSpPr>
          <p:cNvPr id="27" name="群組 26">
            <a:extLst>
              <a:ext uri="{FF2B5EF4-FFF2-40B4-BE49-F238E27FC236}">
                <a16:creationId xmlns:a16="http://schemas.microsoft.com/office/drawing/2014/main" id="{B341B87F-6E27-1640-54A0-A5844370E8B2}"/>
              </a:ext>
            </a:extLst>
          </p:cNvPr>
          <p:cNvGrpSpPr/>
          <p:nvPr/>
        </p:nvGrpSpPr>
        <p:grpSpPr>
          <a:xfrm>
            <a:off x="7710245" y="2511355"/>
            <a:ext cx="1152526" cy="900185"/>
            <a:chOff x="7190527" y="3784185"/>
            <a:chExt cx="1152526" cy="900185"/>
          </a:xfrm>
        </p:grpSpPr>
        <p:sp>
          <p:nvSpPr>
            <p:cNvPr id="28" name="矩形 27">
              <a:extLst>
                <a:ext uri="{FF2B5EF4-FFF2-40B4-BE49-F238E27FC236}">
                  <a16:creationId xmlns:a16="http://schemas.microsoft.com/office/drawing/2014/main" id="{C85B551C-6CC9-9F06-554A-D41F68505130}"/>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2</a:t>
              </a:r>
              <a:endParaRPr lang="zh-TW" altLang="en-US" dirty="0">
                <a:solidFill>
                  <a:sysClr val="windowText" lastClr="000000"/>
                </a:solidFill>
                <a:latin typeface="Arial Black" panose="020B0A04020102020204" pitchFamily="34" charset="0"/>
              </a:endParaRPr>
            </a:p>
          </p:txBody>
        </p:sp>
        <p:sp>
          <p:nvSpPr>
            <p:cNvPr id="29" name="文字方塊 28">
              <a:extLst>
                <a:ext uri="{FF2B5EF4-FFF2-40B4-BE49-F238E27FC236}">
                  <a16:creationId xmlns:a16="http://schemas.microsoft.com/office/drawing/2014/main" id="{6C6901DA-7DC5-4938-FF36-46E723883146}"/>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年級文字</a:t>
              </a:r>
            </a:p>
          </p:txBody>
        </p:sp>
      </p:grpSp>
      <p:grpSp>
        <p:nvGrpSpPr>
          <p:cNvPr id="30" name="群組 29">
            <a:extLst>
              <a:ext uri="{FF2B5EF4-FFF2-40B4-BE49-F238E27FC236}">
                <a16:creationId xmlns:a16="http://schemas.microsoft.com/office/drawing/2014/main" id="{25F413DA-F645-3DCF-950A-E902F879CF08}"/>
              </a:ext>
            </a:extLst>
          </p:cNvPr>
          <p:cNvGrpSpPr/>
          <p:nvPr/>
        </p:nvGrpSpPr>
        <p:grpSpPr>
          <a:xfrm>
            <a:off x="8907652" y="2514541"/>
            <a:ext cx="1152526" cy="964852"/>
            <a:chOff x="7190527" y="3784185"/>
            <a:chExt cx="1152526" cy="964852"/>
          </a:xfrm>
        </p:grpSpPr>
        <p:sp>
          <p:nvSpPr>
            <p:cNvPr id="31" name="矩形 30">
              <a:extLst>
                <a:ext uri="{FF2B5EF4-FFF2-40B4-BE49-F238E27FC236}">
                  <a16:creationId xmlns:a16="http://schemas.microsoft.com/office/drawing/2014/main" id="{463E94D4-BD46-101B-A5E3-EEE9C6585162}"/>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3</a:t>
              </a:r>
              <a:endParaRPr lang="zh-TW" altLang="en-US" dirty="0">
                <a:solidFill>
                  <a:sysClr val="windowText" lastClr="000000"/>
                </a:solidFill>
                <a:latin typeface="Arial Black" panose="020B0A04020102020204" pitchFamily="34" charset="0"/>
              </a:endParaRPr>
            </a:p>
          </p:txBody>
        </p:sp>
        <p:sp>
          <p:nvSpPr>
            <p:cNvPr id="32" name="文字方塊 31">
              <a:extLst>
                <a:ext uri="{FF2B5EF4-FFF2-40B4-BE49-F238E27FC236}">
                  <a16:creationId xmlns:a16="http://schemas.microsoft.com/office/drawing/2014/main" id="{FF6BF17F-B64B-D667-E36E-0404DD8ABF89}"/>
                </a:ext>
              </a:extLst>
            </p:cNvPr>
            <p:cNvSpPr txBox="1"/>
            <p:nvPr/>
          </p:nvSpPr>
          <p:spPr>
            <a:xfrm>
              <a:off x="7190527" y="4164262"/>
              <a:ext cx="1152525" cy="584775"/>
            </a:xfrm>
            <a:prstGeom prst="rect">
              <a:avLst/>
            </a:prstGeom>
            <a:noFill/>
          </p:spPr>
          <p:txBody>
            <a:bodyPr wrap="square" rtlCol="0">
              <a:spAutoFit/>
            </a:bodyPr>
            <a:lstStyle/>
            <a:p>
              <a:r>
                <a:rPr lang="zh-TW" altLang="en-US" dirty="0"/>
                <a:t>自訂字串</a:t>
              </a:r>
              <a:endParaRPr lang="en-US" altLang="zh-TW" dirty="0"/>
            </a:p>
            <a:p>
              <a:pPr algn="ctr"/>
              <a:r>
                <a:rPr lang="en-US" altLang="zh-TW" sz="1400" dirty="0"/>
                <a:t>(</a:t>
              </a:r>
              <a:r>
                <a:rPr lang="zh-TW" altLang="en-US" sz="1400" dirty="0"/>
                <a:t>預設</a:t>
              </a:r>
              <a:r>
                <a:rPr lang="en-US" altLang="zh-TW" sz="1400" dirty="0"/>
                <a:t>“0”)</a:t>
              </a:r>
              <a:endParaRPr lang="zh-TW" altLang="en-US" sz="1400" dirty="0"/>
            </a:p>
          </p:txBody>
        </p:sp>
      </p:grpSp>
      <p:grpSp>
        <p:nvGrpSpPr>
          <p:cNvPr id="35" name="群組 34">
            <a:extLst>
              <a:ext uri="{FF2B5EF4-FFF2-40B4-BE49-F238E27FC236}">
                <a16:creationId xmlns:a16="http://schemas.microsoft.com/office/drawing/2014/main" id="{1B0B2B1F-C0A4-06C4-AC9F-AA83E525474E}"/>
              </a:ext>
            </a:extLst>
          </p:cNvPr>
          <p:cNvGrpSpPr/>
          <p:nvPr/>
        </p:nvGrpSpPr>
        <p:grpSpPr>
          <a:xfrm>
            <a:off x="10112439" y="2513702"/>
            <a:ext cx="1152526" cy="900185"/>
            <a:chOff x="7190527" y="3784185"/>
            <a:chExt cx="1152526" cy="900185"/>
          </a:xfrm>
        </p:grpSpPr>
        <p:sp>
          <p:nvSpPr>
            <p:cNvPr id="38" name="矩形 37">
              <a:extLst>
                <a:ext uri="{FF2B5EF4-FFF2-40B4-BE49-F238E27FC236}">
                  <a16:creationId xmlns:a16="http://schemas.microsoft.com/office/drawing/2014/main" id="{379E620F-DC5D-ECB3-A82C-89F34B2AAE06}"/>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4</a:t>
              </a:r>
              <a:endParaRPr lang="zh-TW" altLang="en-US" dirty="0">
                <a:solidFill>
                  <a:sysClr val="windowText" lastClr="000000"/>
                </a:solidFill>
                <a:latin typeface="Arial Black" panose="020B0A04020102020204" pitchFamily="34" charset="0"/>
              </a:endParaRPr>
            </a:p>
          </p:txBody>
        </p:sp>
        <p:sp>
          <p:nvSpPr>
            <p:cNvPr id="39" name="文字方塊 38">
              <a:extLst>
                <a:ext uri="{FF2B5EF4-FFF2-40B4-BE49-F238E27FC236}">
                  <a16:creationId xmlns:a16="http://schemas.microsoft.com/office/drawing/2014/main" id="{516E49DE-7A02-B664-C304-74024D551E15}"/>
                </a:ext>
              </a:extLst>
            </p:cNvPr>
            <p:cNvSpPr txBox="1"/>
            <p:nvPr/>
          </p:nvSpPr>
          <p:spPr>
            <a:xfrm>
              <a:off x="7190527" y="4164262"/>
              <a:ext cx="1152525" cy="369332"/>
            </a:xfrm>
            <a:prstGeom prst="rect">
              <a:avLst/>
            </a:prstGeom>
            <a:noFill/>
          </p:spPr>
          <p:txBody>
            <a:bodyPr wrap="square" rtlCol="0">
              <a:spAutoFit/>
            </a:bodyPr>
            <a:lstStyle/>
            <a:p>
              <a:pPr algn="ctr"/>
              <a:r>
                <a:rPr lang="zh-TW" altLang="en-US" dirty="0"/>
                <a:t>開班序</a:t>
              </a:r>
            </a:p>
          </p:txBody>
        </p:sp>
      </p:grpSp>
      <p:cxnSp>
        <p:nvCxnSpPr>
          <p:cNvPr id="51" name="接點: 肘形 50">
            <a:extLst>
              <a:ext uri="{FF2B5EF4-FFF2-40B4-BE49-F238E27FC236}">
                <a16:creationId xmlns:a16="http://schemas.microsoft.com/office/drawing/2014/main" id="{01086F72-019F-02B4-E0E8-699948F97A3A}"/>
              </a:ext>
            </a:extLst>
          </p:cNvPr>
          <p:cNvCxnSpPr>
            <a:cxnSpLocks/>
          </p:cNvCxnSpPr>
          <p:nvPr/>
        </p:nvCxnSpPr>
        <p:spPr>
          <a:xfrm rot="16200000" flipV="1">
            <a:off x="1728822" y="4627770"/>
            <a:ext cx="1399457" cy="308775"/>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4" name="圖片 3">
            <a:extLst>
              <a:ext uri="{FF2B5EF4-FFF2-40B4-BE49-F238E27FC236}">
                <a16:creationId xmlns:a16="http://schemas.microsoft.com/office/drawing/2014/main" id="{A5AA0B4A-A1C2-099C-3BED-B9B3452B8512}"/>
              </a:ext>
            </a:extLst>
          </p:cNvPr>
          <p:cNvPicPr>
            <a:picLocks noChangeAspect="1"/>
          </p:cNvPicPr>
          <p:nvPr/>
        </p:nvPicPr>
        <p:blipFill>
          <a:blip r:embed="rId5"/>
          <a:stretch>
            <a:fillRect/>
          </a:stretch>
        </p:blipFill>
        <p:spPr>
          <a:xfrm>
            <a:off x="656937" y="2480430"/>
            <a:ext cx="4963218" cy="809738"/>
          </a:xfrm>
          <a:prstGeom prst="rect">
            <a:avLst/>
          </a:prstGeom>
        </p:spPr>
      </p:pic>
      <p:pic>
        <p:nvPicPr>
          <p:cNvPr id="14" name="圖片 13">
            <a:extLst>
              <a:ext uri="{FF2B5EF4-FFF2-40B4-BE49-F238E27FC236}">
                <a16:creationId xmlns:a16="http://schemas.microsoft.com/office/drawing/2014/main" id="{77088D54-BBA4-5331-F9A4-FCBD3CCFE7E5}"/>
              </a:ext>
            </a:extLst>
          </p:cNvPr>
          <p:cNvPicPr>
            <a:picLocks noChangeAspect="1"/>
          </p:cNvPicPr>
          <p:nvPr/>
        </p:nvPicPr>
        <p:blipFill>
          <a:blip r:embed="rId6"/>
          <a:stretch>
            <a:fillRect/>
          </a:stretch>
        </p:blipFill>
        <p:spPr>
          <a:xfrm>
            <a:off x="1979310" y="3360869"/>
            <a:ext cx="1219370" cy="1057423"/>
          </a:xfrm>
          <a:prstGeom prst="rect">
            <a:avLst/>
          </a:prstGeom>
        </p:spPr>
      </p:pic>
      <p:sp>
        <p:nvSpPr>
          <p:cNvPr id="16" name="文字方塊 15">
            <a:extLst>
              <a:ext uri="{FF2B5EF4-FFF2-40B4-BE49-F238E27FC236}">
                <a16:creationId xmlns:a16="http://schemas.microsoft.com/office/drawing/2014/main" id="{100BEE05-CD39-4123-6468-AF8E524C84A7}"/>
              </a:ext>
            </a:extLst>
          </p:cNvPr>
          <p:cNvSpPr txBox="1"/>
          <p:nvPr/>
        </p:nvSpPr>
        <p:spPr>
          <a:xfrm>
            <a:off x="6399400" y="3466258"/>
            <a:ext cx="5487800" cy="1323439"/>
          </a:xfrm>
          <a:prstGeom prst="rect">
            <a:avLst/>
          </a:prstGeom>
          <a:noFill/>
        </p:spPr>
        <p:txBody>
          <a:bodyPr wrap="square">
            <a:spAutoFit/>
          </a:bodyPr>
          <a:lstStyle/>
          <a:p>
            <a:r>
              <a:rPr lang="zh-TW" altLang="en-US" sz="1600" b="1" dirty="0"/>
              <a:t>建議綁定班級碼命名設定</a:t>
            </a:r>
            <a:r>
              <a:rPr lang="zh-TW" altLang="en-US" sz="1600" b="1" dirty="0">
                <a:sym typeface="Wingdings" panose="05000000000000000000" pitchFamily="2" charset="2"/>
              </a:rPr>
              <a:t>： </a:t>
            </a:r>
            <a:r>
              <a:rPr lang="en-US" altLang="zh-TW" sz="1600" b="1" dirty="0">
                <a:sym typeface="Wingdings" panose="05000000000000000000" pitchFamily="2" charset="2"/>
              </a:rPr>
              <a:t>(</a:t>
            </a:r>
            <a:r>
              <a:rPr lang="zh-TW" altLang="en-US" sz="1600" b="1" dirty="0">
                <a:sym typeface="Wingdings" panose="05000000000000000000" pitchFamily="2" charset="2"/>
              </a:rPr>
              <a:t>可以設定與綁定班級名稱相同</a:t>
            </a:r>
            <a:r>
              <a:rPr lang="en-US" altLang="zh-TW" sz="1600" b="1" dirty="0">
                <a:sym typeface="Wingdings" panose="05000000000000000000" pitchFamily="2" charset="2"/>
              </a:rPr>
              <a:t>)</a:t>
            </a:r>
            <a:endParaRPr lang="en-US" altLang="zh-TW" sz="1600" b="1" dirty="0"/>
          </a:p>
          <a:p>
            <a:r>
              <a:rPr lang="en-US" altLang="zh-TW" sz="1600" b="1" dirty="0"/>
              <a:t>1.</a:t>
            </a:r>
            <a:r>
              <a:rPr lang="zh-TW" altLang="en-US" sz="1600" b="1" dirty="0"/>
              <a:t>輸入代表自訂班之英文字母</a:t>
            </a:r>
            <a:endParaRPr lang="en-US" altLang="zh-TW" sz="1600" b="1" dirty="0"/>
          </a:p>
          <a:p>
            <a:r>
              <a:rPr lang="en-US" altLang="zh-TW" sz="1600" b="1" dirty="0"/>
              <a:t>2.</a:t>
            </a:r>
            <a:r>
              <a:rPr lang="zh-TW" altLang="en-US" sz="1600" b="1" dirty="0"/>
              <a:t>選擇一般數字</a:t>
            </a:r>
            <a:r>
              <a:rPr lang="en-US" altLang="zh-TW" sz="1600" b="1" dirty="0"/>
              <a:t>(1.2.3..)</a:t>
            </a:r>
          </a:p>
          <a:p>
            <a:r>
              <a:rPr lang="en-US" altLang="zh-TW" sz="1600" b="1" dirty="0"/>
              <a:t>3.</a:t>
            </a:r>
            <a:r>
              <a:rPr lang="zh-TW" altLang="en-US" sz="1600" b="1" dirty="0"/>
              <a:t>班序格式選英文字母</a:t>
            </a:r>
            <a:r>
              <a:rPr lang="en-US" altLang="zh-TW" sz="1600" b="1" dirty="0"/>
              <a:t>(A,B,C..)</a:t>
            </a:r>
          </a:p>
          <a:p>
            <a:r>
              <a:rPr lang="en-US" altLang="zh-TW" sz="1600" b="1" dirty="0"/>
              <a:t>4.</a:t>
            </a:r>
            <a:r>
              <a:rPr lang="zh-TW" altLang="en-US" sz="1600" b="1" dirty="0"/>
              <a:t>計算基準依年級</a:t>
            </a:r>
            <a:endParaRPr lang="en-US" altLang="zh-TW" sz="1600" b="1" dirty="0"/>
          </a:p>
        </p:txBody>
      </p:sp>
      <p:sp>
        <p:nvSpPr>
          <p:cNvPr id="18" name="文字方塊 17">
            <a:extLst>
              <a:ext uri="{FF2B5EF4-FFF2-40B4-BE49-F238E27FC236}">
                <a16:creationId xmlns:a16="http://schemas.microsoft.com/office/drawing/2014/main" id="{EEBF26F8-B093-0746-1BCD-D537743A19AF}"/>
              </a:ext>
            </a:extLst>
          </p:cNvPr>
          <p:cNvSpPr txBox="1"/>
          <p:nvPr/>
        </p:nvSpPr>
        <p:spPr>
          <a:xfrm>
            <a:off x="6420227" y="4840898"/>
            <a:ext cx="3046494" cy="830997"/>
          </a:xfrm>
          <a:prstGeom prst="rect">
            <a:avLst/>
          </a:prstGeom>
          <a:noFill/>
        </p:spPr>
        <p:txBody>
          <a:bodyPr wrap="square">
            <a:spAutoFit/>
          </a:bodyPr>
          <a:lstStyle/>
          <a:p>
            <a:r>
              <a:rPr lang="zh-TW" altLang="en-US" sz="1600" b="1" u="sng" dirty="0"/>
              <a:t>課程名稱及綁定科目</a:t>
            </a:r>
            <a:r>
              <a:rPr lang="en-US" altLang="zh-TW" sz="1600" b="1" u="sng" dirty="0"/>
              <a:t>+</a:t>
            </a:r>
            <a:r>
              <a:rPr lang="zh-TW" altLang="en-US" sz="1600" b="1" u="sng" dirty="0"/>
              <a:t>綁定班碼在該學年度學期為唯一值，開課時如有重複時將無法開課</a:t>
            </a:r>
          </a:p>
        </p:txBody>
      </p:sp>
      <p:sp>
        <p:nvSpPr>
          <p:cNvPr id="19" name="矩形 18">
            <a:extLst>
              <a:ext uri="{FF2B5EF4-FFF2-40B4-BE49-F238E27FC236}">
                <a16:creationId xmlns:a16="http://schemas.microsoft.com/office/drawing/2014/main" id="{D5659FD1-99B0-EC2F-C00A-D975E76F323F}"/>
              </a:ext>
            </a:extLst>
          </p:cNvPr>
          <p:cNvSpPr/>
          <p:nvPr/>
        </p:nvSpPr>
        <p:spPr>
          <a:xfrm>
            <a:off x="688389" y="2894357"/>
            <a:ext cx="1237928" cy="36640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4" name="群組 43">
            <a:extLst>
              <a:ext uri="{FF2B5EF4-FFF2-40B4-BE49-F238E27FC236}">
                <a16:creationId xmlns:a16="http://schemas.microsoft.com/office/drawing/2014/main" id="{34BBDB80-1DDC-1D02-2FE9-1D774C972DE7}"/>
              </a:ext>
            </a:extLst>
          </p:cNvPr>
          <p:cNvGrpSpPr/>
          <p:nvPr/>
        </p:nvGrpSpPr>
        <p:grpSpPr>
          <a:xfrm>
            <a:off x="250921" y="5493902"/>
            <a:ext cx="1612044" cy="1200317"/>
            <a:chOff x="250921" y="5493902"/>
            <a:chExt cx="1612044" cy="1200317"/>
          </a:xfrm>
        </p:grpSpPr>
        <p:sp>
          <p:nvSpPr>
            <p:cNvPr id="21" name="矩形 20">
              <a:extLst>
                <a:ext uri="{FF2B5EF4-FFF2-40B4-BE49-F238E27FC236}">
                  <a16:creationId xmlns:a16="http://schemas.microsoft.com/office/drawing/2014/main" id="{D77A89E9-7ED2-F9B2-4CB5-843B1A736C4C}"/>
                </a:ext>
              </a:extLst>
            </p:cNvPr>
            <p:cNvSpPr/>
            <p:nvPr/>
          </p:nvSpPr>
          <p:spPr>
            <a:xfrm>
              <a:off x="250921" y="5493902"/>
              <a:ext cx="1612044" cy="120031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4" name="文字方塊 23">
              <a:extLst>
                <a:ext uri="{FF2B5EF4-FFF2-40B4-BE49-F238E27FC236}">
                  <a16:creationId xmlns:a16="http://schemas.microsoft.com/office/drawing/2014/main" id="{18DD47D1-7C17-1123-3A81-7E2E7E22B33D}"/>
                </a:ext>
              </a:extLst>
            </p:cNvPr>
            <p:cNvSpPr txBox="1"/>
            <p:nvPr/>
          </p:nvSpPr>
          <p:spPr>
            <a:xfrm>
              <a:off x="350989" y="5557619"/>
              <a:ext cx="1439949" cy="738664"/>
            </a:xfrm>
            <a:prstGeom prst="rect">
              <a:avLst/>
            </a:prstGeom>
            <a:noFill/>
          </p:spPr>
          <p:txBody>
            <a:bodyPr wrap="square">
              <a:spAutoFit/>
            </a:bodyPr>
            <a:lstStyle/>
            <a:p>
              <a:r>
                <a:rPr lang="zh-TW" altLang="en-US" sz="1400" b="1" dirty="0"/>
                <a:t>前置字串可以輸入選修班級代號如</a:t>
              </a:r>
              <a:r>
                <a:rPr lang="en-US" altLang="zh-TW" sz="1400" b="1" dirty="0"/>
                <a:t>:</a:t>
              </a:r>
              <a:r>
                <a:rPr lang="zh-TW" altLang="en-US" sz="1400" b="1" dirty="0"/>
                <a:t> </a:t>
              </a:r>
              <a:r>
                <a:rPr lang="en-US" altLang="zh-TW" sz="1400" b="1" dirty="0"/>
                <a:t>O, C</a:t>
              </a:r>
              <a:r>
                <a:rPr lang="zh-TW" altLang="en-US" sz="1400" b="1" dirty="0"/>
                <a:t>等</a:t>
              </a:r>
            </a:p>
          </p:txBody>
        </p:sp>
      </p:grpSp>
      <p:grpSp>
        <p:nvGrpSpPr>
          <p:cNvPr id="50" name="群組 49">
            <a:extLst>
              <a:ext uri="{FF2B5EF4-FFF2-40B4-BE49-F238E27FC236}">
                <a16:creationId xmlns:a16="http://schemas.microsoft.com/office/drawing/2014/main" id="{4EA2DB13-6D8D-FD47-2096-58AA57CB61EE}"/>
              </a:ext>
            </a:extLst>
          </p:cNvPr>
          <p:cNvGrpSpPr/>
          <p:nvPr/>
        </p:nvGrpSpPr>
        <p:grpSpPr>
          <a:xfrm>
            <a:off x="1986001" y="5481886"/>
            <a:ext cx="1193872" cy="1211395"/>
            <a:chOff x="1986001" y="5481886"/>
            <a:chExt cx="1193872" cy="1211395"/>
          </a:xfrm>
        </p:grpSpPr>
        <p:sp>
          <p:nvSpPr>
            <p:cNvPr id="34" name="矩形 33">
              <a:extLst>
                <a:ext uri="{FF2B5EF4-FFF2-40B4-BE49-F238E27FC236}">
                  <a16:creationId xmlns:a16="http://schemas.microsoft.com/office/drawing/2014/main" id="{907FDBCD-913E-9DBC-184D-ACF2B4492F7F}"/>
                </a:ext>
              </a:extLst>
            </p:cNvPr>
            <p:cNvSpPr/>
            <p:nvPr/>
          </p:nvSpPr>
          <p:spPr>
            <a:xfrm>
              <a:off x="1986001" y="5481886"/>
              <a:ext cx="1193872" cy="1200316"/>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6" name="文字方塊 35">
              <a:extLst>
                <a:ext uri="{FF2B5EF4-FFF2-40B4-BE49-F238E27FC236}">
                  <a16:creationId xmlns:a16="http://schemas.microsoft.com/office/drawing/2014/main" id="{6A8E5A15-81D5-F66C-775E-BC5F8B3AF62A}"/>
                </a:ext>
              </a:extLst>
            </p:cNvPr>
            <p:cNvSpPr txBox="1"/>
            <p:nvPr/>
          </p:nvSpPr>
          <p:spPr>
            <a:xfrm>
              <a:off x="2027327" y="5523730"/>
              <a:ext cx="1111219" cy="1169551"/>
            </a:xfrm>
            <a:prstGeom prst="rect">
              <a:avLst/>
            </a:prstGeom>
            <a:noFill/>
          </p:spPr>
          <p:txBody>
            <a:bodyPr wrap="square">
              <a:spAutoFit/>
            </a:bodyPr>
            <a:lstStyle/>
            <a:p>
              <a:r>
                <a:rPr lang="zh-TW" altLang="en-US" sz="1400" b="1" dirty="0"/>
                <a:t>年級文字格式可選擇輸一般數字、國字數字或開班年</a:t>
              </a:r>
            </a:p>
          </p:txBody>
        </p:sp>
      </p:grpSp>
    </p:spTree>
    <p:extLst>
      <p:ext uri="{BB962C8B-B14F-4D97-AF65-F5344CB8AC3E}">
        <p14:creationId xmlns:p14="http://schemas.microsoft.com/office/powerpoint/2010/main" val="2889184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49D3AC-0F84-3345-8C09-6B86197C2A63}"/>
              </a:ext>
            </a:extLst>
          </p:cNvPr>
          <p:cNvSpPr>
            <a:spLocks noGrp="1"/>
          </p:cNvSpPr>
          <p:nvPr>
            <p:ph type="title"/>
          </p:nvPr>
        </p:nvSpPr>
        <p:spPr/>
        <p:txBody>
          <a:bodyPr>
            <a:normAutofit/>
          </a:bodyPr>
          <a:lstStyle/>
          <a:p>
            <a:r>
              <a:rPr lang="zh-TW" altLang="en-US" sz="3600" dirty="0"/>
              <a:t>預開課前準備工作</a:t>
            </a:r>
          </a:p>
        </p:txBody>
      </p:sp>
      <p:sp>
        <p:nvSpPr>
          <p:cNvPr id="6" name="投影片編號版面配置區 5">
            <a:extLst>
              <a:ext uri="{FF2B5EF4-FFF2-40B4-BE49-F238E27FC236}">
                <a16:creationId xmlns:a16="http://schemas.microsoft.com/office/drawing/2014/main" id="{B3567391-7121-C6AA-8379-2E16AA66790A}"/>
              </a:ext>
            </a:extLst>
          </p:cNvPr>
          <p:cNvSpPr>
            <a:spLocks noGrp="1"/>
          </p:cNvSpPr>
          <p:nvPr>
            <p:ph type="sldNum" sz="quarter" idx="12"/>
          </p:nvPr>
        </p:nvSpPr>
        <p:spPr>
          <a:xfrm>
            <a:off x="439473" y="6244811"/>
            <a:ext cx="490225" cy="277091"/>
          </a:xfrm>
        </p:spPr>
        <p:txBody>
          <a:bodyPr/>
          <a:lstStyle/>
          <a:p>
            <a:pPr algn="ctr"/>
            <a:fld id="{534AF3B0-7061-4301-92CD-197F97EF81A1}" type="slidenum">
              <a:rPr lang="zh-TW" altLang="en-US" sz="1600" b="1" smtClean="0"/>
              <a:pPr algn="ctr"/>
              <a:t>4</a:t>
            </a:fld>
            <a:endParaRPr lang="zh-TW" altLang="en-US" sz="1600" b="1" dirty="0"/>
          </a:p>
        </p:txBody>
      </p:sp>
      <p:sp>
        <p:nvSpPr>
          <p:cNvPr id="5" name="橢圓 4">
            <a:extLst>
              <a:ext uri="{FF2B5EF4-FFF2-40B4-BE49-F238E27FC236}">
                <a16:creationId xmlns:a16="http://schemas.microsoft.com/office/drawing/2014/main" id="{CF3F691F-326D-BBBC-DFC8-25D1355A7E69}"/>
              </a:ext>
            </a:extLst>
          </p:cNvPr>
          <p:cNvSpPr/>
          <p:nvPr/>
        </p:nvSpPr>
        <p:spPr>
          <a:xfrm>
            <a:off x="439473" y="6138244"/>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Picture 2">
            <a:extLst>
              <a:ext uri="{FF2B5EF4-FFF2-40B4-BE49-F238E27FC236}">
                <a16:creationId xmlns:a16="http://schemas.microsoft.com/office/drawing/2014/main" id="{1283E2CB-AA1D-E0A6-DDB1-0C6F4148B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854" y="6107252"/>
            <a:ext cx="1809582" cy="521218"/>
          </a:xfrm>
          <a:prstGeom prst="rect">
            <a:avLst/>
          </a:prstGeom>
          <a:noFill/>
          <a:extLst>
            <a:ext uri="{909E8E84-426E-40DD-AFC4-6F175D3DCCD1}">
              <a14:hiddenFill xmlns:a14="http://schemas.microsoft.com/office/drawing/2010/main">
                <a:solidFill>
                  <a:srgbClr val="FFFFFF"/>
                </a:solidFill>
              </a14:hiddenFill>
            </a:ext>
          </a:extLst>
        </p:spPr>
      </p:pic>
      <p:sp>
        <p:nvSpPr>
          <p:cNvPr id="8" name="內容版面配置區 2">
            <a:extLst>
              <a:ext uri="{FF2B5EF4-FFF2-40B4-BE49-F238E27FC236}">
                <a16:creationId xmlns:a16="http://schemas.microsoft.com/office/drawing/2014/main" id="{9F0681DB-3DD9-44DA-4D19-93841C7FDA4B}"/>
              </a:ext>
            </a:extLst>
          </p:cNvPr>
          <p:cNvSpPr>
            <a:spLocks noGrp="1"/>
          </p:cNvSpPr>
          <p:nvPr>
            <p:ph idx="1"/>
          </p:nvPr>
        </p:nvSpPr>
        <p:spPr>
          <a:xfrm>
            <a:off x="581192" y="1951896"/>
            <a:ext cx="11029615" cy="3277329"/>
          </a:xfrm>
        </p:spPr>
        <p:txBody>
          <a:bodyPr anchor="t">
            <a:normAutofit/>
          </a:bodyPr>
          <a:lstStyle/>
          <a:p>
            <a:r>
              <a:rPr lang="zh-TW" altLang="en-US" sz="2400" b="0" i="0" dirty="0">
                <a:solidFill>
                  <a:srgbClr val="202124"/>
                </a:solidFill>
                <a:effectLst/>
                <a:latin typeface="Roboto" panose="02000000000000000000" pitchFamily="2" charset="0"/>
              </a:rPr>
              <a:t>課程規劃：</a:t>
            </a:r>
            <a:endParaRPr lang="en-US" altLang="zh-TW" sz="2400" b="0" i="0" dirty="0">
              <a:solidFill>
                <a:srgbClr val="202124"/>
              </a:solidFill>
              <a:effectLst/>
              <a:latin typeface="Roboto" panose="02000000000000000000" pitchFamily="2" charset="0"/>
            </a:endParaRPr>
          </a:p>
          <a:p>
            <a:pPr lvl="1"/>
            <a:r>
              <a:rPr lang="zh-TW" altLang="en-US" sz="2200" b="0" i="0" dirty="0">
                <a:solidFill>
                  <a:srgbClr val="202124"/>
                </a:solidFill>
                <a:effectLst/>
                <a:latin typeface="Roboto" panose="02000000000000000000" pitchFamily="2" charset="0"/>
              </a:rPr>
              <a:t>科目、級別、對開設定</a:t>
            </a:r>
            <a:endParaRPr lang="en-US" altLang="zh-TW" sz="2200" b="0" i="0" dirty="0">
              <a:solidFill>
                <a:srgbClr val="202124"/>
              </a:solidFill>
              <a:effectLst/>
              <a:latin typeface="Roboto" panose="02000000000000000000" pitchFamily="2" charset="0"/>
            </a:endParaRPr>
          </a:p>
          <a:p>
            <a:pPr lvl="1"/>
            <a:r>
              <a:rPr lang="zh-TW" altLang="en-US" sz="2200" b="0" i="0" dirty="0">
                <a:solidFill>
                  <a:srgbClr val="202124"/>
                </a:solidFill>
                <a:effectLst/>
                <a:latin typeface="Roboto" panose="02000000000000000000" pitchFamily="2" charset="0"/>
              </a:rPr>
              <a:t>課程規劃採用班級</a:t>
            </a:r>
            <a:endParaRPr lang="en-US" altLang="zh-TW" sz="2200" b="0" i="0" dirty="0">
              <a:solidFill>
                <a:srgbClr val="202124"/>
              </a:solidFill>
              <a:effectLst/>
              <a:latin typeface="Roboto" panose="02000000000000000000" pitchFamily="2" charset="0"/>
            </a:endParaRPr>
          </a:p>
          <a:p>
            <a:r>
              <a:rPr lang="zh-TW" altLang="en-US" sz="2400" dirty="0"/>
              <a:t>班級管理：</a:t>
            </a:r>
            <a:endParaRPr lang="en-US" altLang="zh-TW" sz="2400" dirty="0"/>
          </a:p>
          <a:p>
            <a:pPr lvl="1"/>
            <a:r>
              <a:rPr lang="zh-TW" altLang="en-US" sz="2200" dirty="0"/>
              <a:t>班級編號</a:t>
            </a:r>
            <a:r>
              <a:rPr lang="en-US" altLang="zh-TW" sz="2200" dirty="0"/>
              <a:t>(</a:t>
            </a:r>
            <a:r>
              <a:rPr lang="zh-TW" altLang="en-US" sz="2200" dirty="0"/>
              <a:t>班級編碼</a:t>
            </a:r>
            <a:r>
              <a:rPr lang="en-US" altLang="zh-TW" sz="2200" dirty="0"/>
              <a:t>)</a:t>
            </a:r>
          </a:p>
          <a:p>
            <a:pPr lvl="1"/>
            <a:r>
              <a:rPr lang="zh-TW" altLang="en-US" sz="2200" dirty="0"/>
              <a:t>班級命名方式</a:t>
            </a:r>
            <a:endParaRPr lang="en-US" altLang="zh-TW" sz="2200" dirty="0"/>
          </a:p>
        </p:txBody>
      </p:sp>
    </p:spTree>
    <p:extLst>
      <p:ext uri="{BB962C8B-B14F-4D97-AF65-F5344CB8AC3E}">
        <p14:creationId xmlns:p14="http://schemas.microsoft.com/office/powerpoint/2010/main" val="3781495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0A373DD9-5F30-FC6D-7873-50A3F371978E}"/>
              </a:ext>
            </a:extLst>
          </p:cNvPr>
          <p:cNvPicPr>
            <a:picLocks noChangeAspect="1"/>
          </p:cNvPicPr>
          <p:nvPr/>
        </p:nvPicPr>
        <p:blipFill>
          <a:blip r:embed="rId2"/>
          <a:stretch>
            <a:fillRect/>
          </a:stretch>
        </p:blipFill>
        <p:spPr>
          <a:xfrm>
            <a:off x="2871748" y="2461240"/>
            <a:ext cx="7648575" cy="4199002"/>
          </a:xfrm>
          <a:prstGeom prst="rect">
            <a:avLst/>
          </a:prstGeom>
        </p:spPr>
      </p:pic>
      <p:pic>
        <p:nvPicPr>
          <p:cNvPr id="10" name="圖片 9">
            <a:extLst>
              <a:ext uri="{FF2B5EF4-FFF2-40B4-BE49-F238E27FC236}">
                <a16:creationId xmlns:a16="http://schemas.microsoft.com/office/drawing/2014/main" id="{CB851821-F99E-8DA6-C796-73D208E571AA}"/>
              </a:ext>
            </a:extLst>
          </p:cNvPr>
          <p:cNvPicPr>
            <a:picLocks noChangeAspect="1"/>
          </p:cNvPicPr>
          <p:nvPr/>
        </p:nvPicPr>
        <p:blipFill>
          <a:blip r:embed="rId3"/>
          <a:stretch>
            <a:fillRect/>
          </a:stretch>
        </p:blipFill>
        <p:spPr>
          <a:xfrm>
            <a:off x="821541" y="2414423"/>
            <a:ext cx="1914792" cy="2295845"/>
          </a:xfrm>
          <a:prstGeom prst="rect">
            <a:avLst/>
          </a:prstGeom>
        </p:spPr>
      </p:pic>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預開課程管理</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200664" y="6276583"/>
            <a:ext cx="490226" cy="277091"/>
          </a:xfrm>
        </p:spPr>
        <p:txBody>
          <a:bodyPr/>
          <a:lstStyle/>
          <a:p>
            <a:pPr algn="ctr"/>
            <a:fld id="{534AF3B0-7061-4301-92CD-197F97EF81A1}" type="slidenum">
              <a:rPr lang="zh-TW" altLang="en-US" sz="1600" b="1" smtClean="0"/>
              <a:pPr algn="ctr"/>
              <a:t>40</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200664" y="6170016"/>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305" y="6218115"/>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962801"/>
            <a:ext cx="8326748" cy="2006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預開課程管理</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sp>
        <p:nvSpPr>
          <p:cNvPr id="22" name="矩形 21">
            <a:extLst>
              <a:ext uri="{FF2B5EF4-FFF2-40B4-BE49-F238E27FC236}">
                <a16:creationId xmlns:a16="http://schemas.microsoft.com/office/drawing/2014/main" id="{EC17906D-BBC4-381D-5777-7D8A9A692748}"/>
              </a:ext>
            </a:extLst>
          </p:cNvPr>
          <p:cNvSpPr/>
          <p:nvPr/>
        </p:nvSpPr>
        <p:spPr>
          <a:xfrm>
            <a:off x="949096" y="4381762"/>
            <a:ext cx="1659681" cy="34167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E7CAF17E-A1FF-E8F9-318A-A41E8388ECD1}"/>
              </a:ext>
            </a:extLst>
          </p:cNvPr>
          <p:cNvSpPr/>
          <p:nvPr/>
        </p:nvSpPr>
        <p:spPr>
          <a:xfrm>
            <a:off x="2999304" y="2857023"/>
            <a:ext cx="7360754" cy="14999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11" name="圖片 10">
            <a:extLst>
              <a:ext uri="{FF2B5EF4-FFF2-40B4-BE49-F238E27FC236}">
                <a16:creationId xmlns:a16="http://schemas.microsoft.com/office/drawing/2014/main" id="{DCA4DFDF-51D9-ED08-1266-FB22A65C7295}"/>
              </a:ext>
            </a:extLst>
          </p:cNvPr>
          <p:cNvPicPr>
            <a:picLocks noChangeAspect="1"/>
          </p:cNvPicPr>
          <p:nvPr/>
        </p:nvPicPr>
        <p:blipFill>
          <a:blip r:embed="rId5"/>
          <a:stretch>
            <a:fillRect/>
          </a:stretch>
        </p:blipFill>
        <p:spPr>
          <a:xfrm>
            <a:off x="10693720" y="2345871"/>
            <a:ext cx="695422" cy="276264"/>
          </a:xfrm>
          <a:prstGeom prst="rect">
            <a:avLst/>
          </a:prstGeom>
        </p:spPr>
      </p:pic>
      <p:sp>
        <p:nvSpPr>
          <p:cNvPr id="13" name="矩形 12">
            <a:extLst>
              <a:ext uri="{FF2B5EF4-FFF2-40B4-BE49-F238E27FC236}">
                <a16:creationId xmlns:a16="http://schemas.microsoft.com/office/drawing/2014/main" id="{52551F73-1351-1C25-5A13-0ADACBE6335B}"/>
              </a:ext>
            </a:extLst>
          </p:cNvPr>
          <p:cNvSpPr/>
          <p:nvPr/>
        </p:nvSpPr>
        <p:spPr>
          <a:xfrm>
            <a:off x="10693720" y="2291699"/>
            <a:ext cx="695422" cy="4033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18F69593-6E48-7B25-9218-BB93E4D88751}"/>
              </a:ext>
            </a:extLst>
          </p:cNvPr>
          <p:cNvSpPr txBox="1"/>
          <p:nvPr/>
        </p:nvSpPr>
        <p:spPr>
          <a:xfrm>
            <a:off x="10647879" y="2715528"/>
            <a:ext cx="1369624" cy="738664"/>
          </a:xfrm>
          <a:prstGeom prst="rect">
            <a:avLst/>
          </a:prstGeom>
          <a:noFill/>
        </p:spPr>
        <p:txBody>
          <a:bodyPr wrap="square">
            <a:spAutoFit/>
          </a:bodyPr>
          <a:lstStyle/>
          <a:p>
            <a:r>
              <a:rPr lang="zh-TW" altLang="en-US" sz="1400" dirty="0"/>
              <a:t>點選放大鏡可以進入單一科目細部修改</a:t>
            </a:r>
          </a:p>
        </p:txBody>
      </p:sp>
      <p:pic>
        <p:nvPicPr>
          <p:cNvPr id="15" name="圖片 14">
            <a:extLst>
              <a:ext uri="{FF2B5EF4-FFF2-40B4-BE49-F238E27FC236}">
                <a16:creationId xmlns:a16="http://schemas.microsoft.com/office/drawing/2014/main" id="{C09DBB50-20D0-4712-CC79-CAD7B5251512}"/>
              </a:ext>
            </a:extLst>
          </p:cNvPr>
          <p:cNvPicPr>
            <a:picLocks noChangeAspect="1"/>
          </p:cNvPicPr>
          <p:nvPr/>
        </p:nvPicPr>
        <p:blipFill>
          <a:blip r:embed="rId6"/>
          <a:stretch>
            <a:fillRect/>
          </a:stretch>
        </p:blipFill>
        <p:spPr>
          <a:xfrm>
            <a:off x="10599659" y="3742290"/>
            <a:ext cx="1352739" cy="428685"/>
          </a:xfrm>
          <a:prstGeom prst="rect">
            <a:avLst/>
          </a:prstGeom>
        </p:spPr>
      </p:pic>
      <p:sp>
        <p:nvSpPr>
          <p:cNvPr id="17" name="矩形 16">
            <a:extLst>
              <a:ext uri="{FF2B5EF4-FFF2-40B4-BE49-F238E27FC236}">
                <a16:creationId xmlns:a16="http://schemas.microsoft.com/office/drawing/2014/main" id="{1817512F-1DFB-F399-35D6-34A3A5830A06}"/>
              </a:ext>
            </a:extLst>
          </p:cNvPr>
          <p:cNvSpPr/>
          <p:nvPr/>
        </p:nvSpPr>
        <p:spPr>
          <a:xfrm>
            <a:off x="10581393" y="3740082"/>
            <a:ext cx="1389269" cy="4033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a:extLst>
              <a:ext uri="{FF2B5EF4-FFF2-40B4-BE49-F238E27FC236}">
                <a16:creationId xmlns:a16="http://schemas.microsoft.com/office/drawing/2014/main" id="{A91AB81C-44CF-AACB-68C2-868C13D4993A}"/>
              </a:ext>
            </a:extLst>
          </p:cNvPr>
          <p:cNvSpPr txBox="1"/>
          <p:nvPr/>
        </p:nvSpPr>
        <p:spPr>
          <a:xfrm>
            <a:off x="10748303" y="4183269"/>
            <a:ext cx="1244312" cy="738664"/>
          </a:xfrm>
          <a:prstGeom prst="rect">
            <a:avLst/>
          </a:prstGeom>
          <a:noFill/>
        </p:spPr>
        <p:txBody>
          <a:bodyPr wrap="square">
            <a:spAutoFit/>
          </a:bodyPr>
          <a:lstStyle/>
          <a:p>
            <a:r>
              <a:rPr lang="zh-TW" altLang="en-US" sz="1400" dirty="0"/>
              <a:t>點選可以進入多科目細部修改</a:t>
            </a:r>
          </a:p>
        </p:txBody>
      </p:sp>
    </p:spTree>
    <p:extLst>
      <p:ext uri="{BB962C8B-B14F-4D97-AF65-F5344CB8AC3E}">
        <p14:creationId xmlns:p14="http://schemas.microsoft.com/office/powerpoint/2010/main" val="824110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a:extLst>
              <a:ext uri="{FF2B5EF4-FFF2-40B4-BE49-F238E27FC236}">
                <a16:creationId xmlns:a16="http://schemas.microsoft.com/office/drawing/2014/main" id="{FCC88AAA-BFAB-8DFF-018D-989077AB31F3}"/>
              </a:ext>
            </a:extLst>
          </p:cNvPr>
          <p:cNvPicPr>
            <a:picLocks noChangeAspect="1"/>
          </p:cNvPicPr>
          <p:nvPr/>
        </p:nvPicPr>
        <p:blipFill>
          <a:blip r:embed="rId2"/>
          <a:stretch>
            <a:fillRect/>
          </a:stretch>
        </p:blipFill>
        <p:spPr>
          <a:xfrm>
            <a:off x="3110494" y="2572404"/>
            <a:ext cx="2021480" cy="3048425"/>
          </a:xfrm>
          <a:prstGeom prst="rect">
            <a:avLst/>
          </a:prstGeom>
        </p:spPr>
      </p:pic>
      <p:pic>
        <p:nvPicPr>
          <p:cNvPr id="10" name="圖片 9">
            <a:extLst>
              <a:ext uri="{FF2B5EF4-FFF2-40B4-BE49-F238E27FC236}">
                <a16:creationId xmlns:a16="http://schemas.microsoft.com/office/drawing/2014/main" id="{CB851821-F99E-8DA6-C796-73D208E571AA}"/>
              </a:ext>
            </a:extLst>
          </p:cNvPr>
          <p:cNvPicPr>
            <a:picLocks noChangeAspect="1"/>
          </p:cNvPicPr>
          <p:nvPr/>
        </p:nvPicPr>
        <p:blipFill>
          <a:blip r:embed="rId3"/>
          <a:stretch>
            <a:fillRect/>
          </a:stretch>
        </p:blipFill>
        <p:spPr>
          <a:xfrm>
            <a:off x="821541" y="2414423"/>
            <a:ext cx="1914792" cy="2295845"/>
          </a:xfrm>
          <a:prstGeom prst="rect">
            <a:avLst/>
          </a:prstGeom>
        </p:spPr>
      </p:pic>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預開課程管理</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200664" y="6276583"/>
            <a:ext cx="490226" cy="277091"/>
          </a:xfrm>
        </p:spPr>
        <p:txBody>
          <a:bodyPr/>
          <a:lstStyle/>
          <a:p>
            <a:pPr algn="ctr"/>
            <a:fld id="{534AF3B0-7061-4301-92CD-197F97EF81A1}" type="slidenum">
              <a:rPr lang="zh-TW" altLang="en-US" sz="1600" b="1" smtClean="0"/>
              <a:pPr algn="ctr"/>
              <a:t>41</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200664" y="6170016"/>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305" y="6218115"/>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962801"/>
            <a:ext cx="8326748" cy="2006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預開課程管理</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sp>
        <p:nvSpPr>
          <p:cNvPr id="22" name="矩形 21">
            <a:extLst>
              <a:ext uri="{FF2B5EF4-FFF2-40B4-BE49-F238E27FC236}">
                <a16:creationId xmlns:a16="http://schemas.microsoft.com/office/drawing/2014/main" id="{EC17906D-BBC4-381D-5777-7D8A9A692748}"/>
              </a:ext>
            </a:extLst>
          </p:cNvPr>
          <p:cNvSpPr/>
          <p:nvPr/>
        </p:nvSpPr>
        <p:spPr>
          <a:xfrm>
            <a:off x="949096" y="4381762"/>
            <a:ext cx="1659681" cy="34167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E7CAF17E-A1FF-E8F9-318A-A41E8388ECD1}"/>
              </a:ext>
            </a:extLst>
          </p:cNvPr>
          <p:cNvSpPr/>
          <p:nvPr/>
        </p:nvSpPr>
        <p:spPr>
          <a:xfrm>
            <a:off x="3101376" y="2572404"/>
            <a:ext cx="2021479" cy="30484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11" name="圖片 10">
            <a:extLst>
              <a:ext uri="{FF2B5EF4-FFF2-40B4-BE49-F238E27FC236}">
                <a16:creationId xmlns:a16="http://schemas.microsoft.com/office/drawing/2014/main" id="{DCA4DFDF-51D9-ED08-1266-FB22A65C7295}"/>
              </a:ext>
            </a:extLst>
          </p:cNvPr>
          <p:cNvPicPr>
            <a:picLocks noChangeAspect="1"/>
          </p:cNvPicPr>
          <p:nvPr/>
        </p:nvPicPr>
        <p:blipFill>
          <a:blip r:embed="rId5"/>
          <a:stretch>
            <a:fillRect/>
          </a:stretch>
        </p:blipFill>
        <p:spPr>
          <a:xfrm>
            <a:off x="3296864" y="5844480"/>
            <a:ext cx="695422" cy="276264"/>
          </a:xfrm>
          <a:prstGeom prst="rect">
            <a:avLst/>
          </a:prstGeom>
        </p:spPr>
      </p:pic>
      <p:sp>
        <p:nvSpPr>
          <p:cNvPr id="13" name="矩形 12">
            <a:extLst>
              <a:ext uri="{FF2B5EF4-FFF2-40B4-BE49-F238E27FC236}">
                <a16:creationId xmlns:a16="http://schemas.microsoft.com/office/drawing/2014/main" id="{52551F73-1351-1C25-5A13-0ADACBE6335B}"/>
              </a:ext>
            </a:extLst>
          </p:cNvPr>
          <p:cNvSpPr/>
          <p:nvPr/>
        </p:nvSpPr>
        <p:spPr>
          <a:xfrm>
            <a:off x="3296864" y="5844479"/>
            <a:ext cx="695422" cy="2762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18F69593-6E48-7B25-9218-BB93E4D88751}"/>
              </a:ext>
            </a:extLst>
          </p:cNvPr>
          <p:cNvSpPr txBox="1"/>
          <p:nvPr/>
        </p:nvSpPr>
        <p:spPr>
          <a:xfrm>
            <a:off x="3150595" y="6247845"/>
            <a:ext cx="2021480" cy="584775"/>
          </a:xfrm>
          <a:prstGeom prst="rect">
            <a:avLst/>
          </a:prstGeom>
          <a:noFill/>
        </p:spPr>
        <p:txBody>
          <a:bodyPr wrap="square">
            <a:spAutoFit/>
          </a:bodyPr>
          <a:lstStyle/>
          <a:p>
            <a:r>
              <a:rPr lang="zh-TW" altLang="en-US" sz="1600" dirty="0"/>
              <a:t>點選放大鏡可以進入單一科目細部修改</a:t>
            </a:r>
          </a:p>
        </p:txBody>
      </p:sp>
      <p:pic>
        <p:nvPicPr>
          <p:cNvPr id="15" name="圖片 14">
            <a:extLst>
              <a:ext uri="{FF2B5EF4-FFF2-40B4-BE49-F238E27FC236}">
                <a16:creationId xmlns:a16="http://schemas.microsoft.com/office/drawing/2014/main" id="{C09DBB50-20D0-4712-CC79-CAD7B5251512}"/>
              </a:ext>
            </a:extLst>
          </p:cNvPr>
          <p:cNvPicPr>
            <a:picLocks noChangeAspect="1"/>
          </p:cNvPicPr>
          <p:nvPr/>
        </p:nvPicPr>
        <p:blipFill>
          <a:blip r:embed="rId6"/>
          <a:stretch>
            <a:fillRect/>
          </a:stretch>
        </p:blipFill>
        <p:spPr>
          <a:xfrm>
            <a:off x="5327332" y="4982571"/>
            <a:ext cx="1706979" cy="428685"/>
          </a:xfrm>
          <a:prstGeom prst="rect">
            <a:avLst/>
          </a:prstGeom>
        </p:spPr>
      </p:pic>
      <p:sp>
        <p:nvSpPr>
          <p:cNvPr id="17" name="矩形 16">
            <a:extLst>
              <a:ext uri="{FF2B5EF4-FFF2-40B4-BE49-F238E27FC236}">
                <a16:creationId xmlns:a16="http://schemas.microsoft.com/office/drawing/2014/main" id="{1817512F-1DFB-F399-35D6-34A3A5830A06}"/>
              </a:ext>
            </a:extLst>
          </p:cNvPr>
          <p:cNvSpPr/>
          <p:nvPr/>
        </p:nvSpPr>
        <p:spPr>
          <a:xfrm>
            <a:off x="5304284" y="4982571"/>
            <a:ext cx="1753076" cy="4033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a:extLst>
              <a:ext uri="{FF2B5EF4-FFF2-40B4-BE49-F238E27FC236}">
                <a16:creationId xmlns:a16="http://schemas.microsoft.com/office/drawing/2014/main" id="{A91AB81C-44CF-AACB-68C2-868C13D4993A}"/>
              </a:ext>
            </a:extLst>
          </p:cNvPr>
          <p:cNvSpPr txBox="1"/>
          <p:nvPr/>
        </p:nvSpPr>
        <p:spPr>
          <a:xfrm>
            <a:off x="5234212" y="5516682"/>
            <a:ext cx="2965504" cy="1077218"/>
          </a:xfrm>
          <a:prstGeom prst="rect">
            <a:avLst/>
          </a:prstGeom>
          <a:noFill/>
        </p:spPr>
        <p:txBody>
          <a:bodyPr wrap="square">
            <a:spAutoFit/>
          </a:bodyPr>
          <a:lstStyle/>
          <a:p>
            <a:r>
              <a:rPr lang="zh-TW" altLang="en-US" sz="1600" dirty="0"/>
              <a:t>點選可以進入多科目細部修改</a:t>
            </a:r>
            <a:r>
              <a:rPr lang="en-US" altLang="zh-TW" sz="1600" dirty="0"/>
              <a:t>(</a:t>
            </a:r>
            <a:r>
              <a:rPr lang="zh-TW" altLang="en-US" sz="1600" dirty="0"/>
              <a:t>可批次設定學分數、校部定、必選修、不計分、不計學分及開課</a:t>
            </a:r>
            <a:r>
              <a:rPr lang="en-US" altLang="zh-TW" sz="1600" dirty="0"/>
              <a:t>)</a:t>
            </a:r>
            <a:endParaRPr lang="zh-TW" altLang="en-US" sz="1600" dirty="0"/>
          </a:p>
        </p:txBody>
      </p:sp>
      <p:sp>
        <p:nvSpPr>
          <p:cNvPr id="20" name="矩形 19">
            <a:extLst>
              <a:ext uri="{FF2B5EF4-FFF2-40B4-BE49-F238E27FC236}">
                <a16:creationId xmlns:a16="http://schemas.microsoft.com/office/drawing/2014/main" id="{D0EBFE84-E52D-0475-E161-F9713FC5FF23}"/>
              </a:ext>
            </a:extLst>
          </p:cNvPr>
          <p:cNvSpPr/>
          <p:nvPr/>
        </p:nvSpPr>
        <p:spPr>
          <a:xfrm>
            <a:off x="5273000" y="2616384"/>
            <a:ext cx="6700611" cy="22292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8" name="圖片 7">
            <a:extLst>
              <a:ext uri="{FF2B5EF4-FFF2-40B4-BE49-F238E27FC236}">
                <a16:creationId xmlns:a16="http://schemas.microsoft.com/office/drawing/2014/main" id="{99FCBCED-3765-B9F4-E2C6-3151B3243B57}"/>
              </a:ext>
            </a:extLst>
          </p:cNvPr>
          <p:cNvPicPr>
            <a:picLocks noChangeAspect="1"/>
          </p:cNvPicPr>
          <p:nvPr/>
        </p:nvPicPr>
        <p:blipFill>
          <a:blip r:embed="rId7"/>
          <a:stretch>
            <a:fillRect/>
          </a:stretch>
        </p:blipFill>
        <p:spPr>
          <a:xfrm>
            <a:off x="5304284" y="2647907"/>
            <a:ext cx="6669328" cy="2229238"/>
          </a:xfrm>
          <a:prstGeom prst="rect">
            <a:avLst/>
          </a:prstGeom>
        </p:spPr>
      </p:pic>
    </p:spTree>
    <p:extLst>
      <p:ext uri="{BB962C8B-B14F-4D97-AF65-F5344CB8AC3E}">
        <p14:creationId xmlns:p14="http://schemas.microsoft.com/office/powerpoint/2010/main" val="3477852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D7B6182D-06AE-57B3-8D7D-FC54FFBBB750}"/>
              </a:ext>
            </a:extLst>
          </p:cNvPr>
          <p:cNvPicPr>
            <a:picLocks noChangeAspect="1"/>
          </p:cNvPicPr>
          <p:nvPr/>
        </p:nvPicPr>
        <p:blipFill rotWithShape="1">
          <a:blip r:embed="rId2"/>
          <a:srcRect t="179" r="41955"/>
          <a:stretch/>
        </p:blipFill>
        <p:spPr>
          <a:xfrm>
            <a:off x="2209278" y="2610948"/>
            <a:ext cx="9801637" cy="577008"/>
          </a:xfrm>
          <a:prstGeom prst="rect">
            <a:avLst/>
          </a:prstGeom>
        </p:spPr>
      </p:pic>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預開課程管理</a:t>
            </a:r>
            <a:r>
              <a:rPr lang="en-US" altLang="zh-TW" sz="3600" dirty="0"/>
              <a:t>-</a:t>
            </a:r>
            <a:r>
              <a:rPr lang="zh-TW" altLang="en-US" sz="3600" dirty="0"/>
              <a:t>課程解析與寫入</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200664" y="6276583"/>
            <a:ext cx="490226" cy="277091"/>
          </a:xfrm>
        </p:spPr>
        <p:txBody>
          <a:bodyPr/>
          <a:lstStyle/>
          <a:p>
            <a:pPr algn="ctr"/>
            <a:fld id="{534AF3B0-7061-4301-92CD-197F97EF81A1}" type="slidenum">
              <a:rPr lang="zh-TW" altLang="en-US" sz="1600" b="1" smtClean="0"/>
              <a:pPr algn="ctr"/>
              <a:t>42</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200664" y="6170016"/>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305" y="6218115"/>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962801"/>
            <a:ext cx="8326748" cy="2006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預開課程管理</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sp>
        <p:nvSpPr>
          <p:cNvPr id="16" name="矩形 15">
            <a:extLst>
              <a:ext uri="{FF2B5EF4-FFF2-40B4-BE49-F238E27FC236}">
                <a16:creationId xmlns:a16="http://schemas.microsoft.com/office/drawing/2014/main" id="{E7CAF17E-A1FF-E8F9-318A-A41E8388ECD1}"/>
              </a:ext>
            </a:extLst>
          </p:cNvPr>
          <p:cNvSpPr/>
          <p:nvPr/>
        </p:nvSpPr>
        <p:spPr>
          <a:xfrm>
            <a:off x="2294745" y="2725634"/>
            <a:ext cx="1637548" cy="3687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矩形 19">
            <a:extLst>
              <a:ext uri="{FF2B5EF4-FFF2-40B4-BE49-F238E27FC236}">
                <a16:creationId xmlns:a16="http://schemas.microsoft.com/office/drawing/2014/main" id="{D0EBFE84-E52D-0475-E161-F9713FC5FF23}"/>
              </a:ext>
            </a:extLst>
          </p:cNvPr>
          <p:cNvSpPr/>
          <p:nvPr/>
        </p:nvSpPr>
        <p:spPr>
          <a:xfrm>
            <a:off x="3970393" y="2725634"/>
            <a:ext cx="2035736" cy="3687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8" name="圖片 7">
            <a:extLst>
              <a:ext uri="{FF2B5EF4-FFF2-40B4-BE49-F238E27FC236}">
                <a16:creationId xmlns:a16="http://schemas.microsoft.com/office/drawing/2014/main" id="{D6B51DB2-4E6B-58C9-DCD5-24350183F176}"/>
              </a:ext>
            </a:extLst>
          </p:cNvPr>
          <p:cNvPicPr>
            <a:picLocks noChangeAspect="1"/>
          </p:cNvPicPr>
          <p:nvPr/>
        </p:nvPicPr>
        <p:blipFill>
          <a:blip r:embed="rId4"/>
          <a:stretch>
            <a:fillRect/>
          </a:stretch>
        </p:blipFill>
        <p:spPr>
          <a:xfrm>
            <a:off x="690890" y="2650303"/>
            <a:ext cx="1419423" cy="409632"/>
          </a:xfrm>
          <a:prstGeom prst="rect">
            <a:avLst/>
          </a:prstGeom>
        </p:spPr>
      </p:pic>
      <p:pic>
        <p:nvPicPr>
          <p:cNvPr id="24" name="圖片 23">
            <a:extLst>
              <a:ext uri="{FF2B5EF4-FFF2-40B4-BE49-F238E27FC236}">
                <a16:creationId xmlns:a16="http://schemas.microsoft.com/office/drawing/2014/main" id="{EF4FB3A3-CCD8-D19A-FFAD-C2E75603D5BD}"/>
              </a:ext>
            </a:extLst>
          </p:cNvPr>
          <p:cNvPicPr>
            <a:picLocks noChangeAspect="1"/>
          </p:cNvPicPr>
          <p:nvPr/>
        </p:nvPicPr>
        <p:blipFill>
          <a:blip r:embed="rId5"/>
          <a:stretch>
            <a:fillRect/>
          </a:stretch>
        </p:blipFill>
        <p:spPr>
          <a:xfrm>
            <a:off x="714562" y="3110608"/>
            <a:ext cx="752580" cy="666843"/>
          </a:xfrm>
          <a:prstGeom prst="rect">
            <a:avLst/>
          </a:prstGeom>
        </p:spPr>
      </p:pic>
      <p:cxnSp>
        <p:nvCxnSpPr>
          <p:cNvPr id="25" name="接點: 肘形 24">
            <a:extLst>
              <a:ext uri="{FF2B5EF4-FFF2-40B4-BE49-F238E27FC236}">
                <a16:creationId xmlns:a16="http://schemas.microsoft.com/office/drawing/2014/main" id="{48A5583E-9C84-D2EB-1DA5-D95557B6A296}"/>
              </a:ext>
            </a:extLst>
          </p:cNvPr>
          <p:cNvCxnSpPr>
            <a:cxnSpLocks/>
            <a:stCxn id="28" idx="0"/>
            <a:endCxn id="24" idx="2"/>
          </p:cNvCxnSpPr>
          <p:nvPr/>
        </p:nvCxnSpPr>
        <p:spPr>
          <a:xfrm rot="16200000" flipV="1">
            <a:off x="611773" y="4256530"/>
            <a:ext cx="1085680" cy="127522"/>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7" name="群組 26">
            <a:extLst>
              <a:ext uri="{FF2B5EF4-FFF2-40B4-BE49-F238E27FC236}">
                <a16:creationId xmlns:a16="http://schemas.microsoft.com/office/drawing/2014/main" id="{BB543958-BE72-5A86-F957-5D8731A75311}"/>
              </a:ext>
            </a:extLst>
          </p:cNvPr>
          <p:cNvGrpSpPr/>
          <p:nvPr/>
        </p:nvGrpSpPr>
        <p:grpSpPr>
          <a:xfrm>
            <a:off x="412352" y="4863131"/>
            <a:ext cx="1612044" cy="1200317"/>
            <a:chOff x="250921" y="5493902"/>
            <a:chExt cx="1612044" cy="1200317"/>
          </a:xfrm>
        </p:grpSpPr>
        <p:sp>
          <p:nvSpPr>
            <p:cNvPr id="28" name="矩形 27">
              <a:extLst>
                <a:ext uri="{FF2B5EF4-FFF2-40B4-BE49-F238E27FC236}">
                  <a16:creationId xmlns:a16="http://schemas.microsoft.com/office/drawing/2014/main" id="{4C46F6B8-506B-1051-1344-9A3896D0B687}"/>
                </a:ext>
              </a:extLst>
            </p:cNvPr>
            <p:cNvSpPr/>
            <p:nvPr/>
          </p:nvSpPr>
          <p:spPr>
            <a:xfrm>
              <a:off x="250921" y="5493902"/>
              <a:ext cx="1612044" cy="120031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9" name="文字方塊 28">
              <a:extLst>
                <a:ext uri="{FF2B5EF4-FFF2-40B4-BE49-F238E27FC236}">
                  <a16:creationId xmlns:a16="http://schemas.microsoft.com/office/drawing/2014/main" id="{599600F0-BADF-78E0-AF87-32FCFED17925}"/>
                </a:ext>
              </a:extLst>
            </p:cNvPr>
            <p:cNvSpPr txBox="1"/>
            <p:nvPr/>
          </p:nvSpPr>
          <p:spPr>
            <a:xfrm>
              <a:off x="350989" y="5557619"/>
              <a:ext cx="1439949" cy="954107"/>
            </a:xfrm>
            <a:prstGeom prst="rect">
              <a:avLst/>
            </a:prstGeom>
            <a:noFill/>
          </p:spPr>
          <p:txBody>
            <a:bodyPr wrap="square">
              <a:spAutoFit/>
            </a:bodyPr>
            <a:lstStyle/>
            <a:p>
              <a:r>
                <a:rPr lang="zh-TW" altLang="en-US" sz="1400" b="1" dirty="0"/>
                <a:t>依據綁定科目名稱及綁定班碼班明來解析實際預開課程</a:t>
              </a:r>
            </a:p>
          </p:txBody>
        </p:sp>
      </p:grpSp>
      <p:sp>
        <p:nvSpPr>
          <p:cNvPr id="31" name="矩形 30">
            <a:extLst>
              <a:ext uri="{FF2B5EF4-FFF2-40B4-BE49-F238E27FC236}">
                <a16:creationId xmlns:a16="http://schemas.microsoft.com/office/drawing/2014/main" id="{EF2EA293-54BB-84B0-0995-B1FEA42189CA}"/>
              </a:ext>
            </a:extLst>
          </p:cNvPr>
          <p:cNvSpPr/>
          <p:nvPr/>
        </p:nvSpPr>
        <p:spPr>
          <a:xfrm>
            <a:off x="6069859" y="2725634"/>
            <a:ext cx="1545553" cy="3687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2" name="矩形 31">
            <a:extLst>
              <a:ext uri="{FF2B5EF4-FFF2-40B4-BE49-F238E27FC236}">
                <a16:creationId xmlns:a16="http://schemas.microsoft.com/office/drawing/2014/main" id="{109EAE62-8043-8418-C506-BEDA61B83E3C}"/>
              </a:ext>
            </a:extLst>
          </p:cNvPr>
          <p:cNvSpPr/>
          <p:nvPr/>
        </p:nvSpPr>
        <p:spPr>
          <a:xfrm>
            <a:off x="7661399" y="2725634"/>
            <a:ext cx="1130175" cy="3687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3" name="矩形 32">
            <a:extLst>
              <a:ext uri="{FF2B5EF4-FFF2-40B4-BE49-F238E27FC236}">
                <a16:creationId xmlns:a16="http://schemas.microsoft.com/office/drawing/2014/main" id="{A7D72635-749A-0BB3-D73D-0FCD17381083}"/>
              </a:ext>
            </a:extLst>
          </p:cNvPr>
          <p:cNvSpPr/>
          <p:nvPr/>
        </p:nvSpPr>
        <p:spPr>
          <a:xfrm>
            <a:off x="8837561" y="2725634"/>
            <a:ext cx="1036106" cy="3687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4" name="矩形 33">
            <a:extLst>
              <a:ext uri="{FF2B5EF4-FFF2-40B4-BE49-F238E27FC236}">
                <a16:creationId xmlns:a16="http://schemas.microsoft.com/office/drawing/2014/main" id="{6EB9C87E-2798-18BE-AC7E-6D70EA905513}"/>
              </a:ext>
            </a:extLst>
          </p:cNvPr>
          <p:cNvSpPr/>
          <p:nvPr/>
        </p:nvSpPr>
        <p:spPr>
          <a:xfrm>
            <a:off x="10011404" y="2725634"/>
            <a:ext cx="1304296" cy="3687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35" name="群組 34">
            <a:extLst>
              <a:ext uri="{FF2B5EF4-FFF2-40B4-BE49-F238E27FC236}">
                <a16:creationId xmlns:a16="http://schemas.microsoft.com/office/drawing/2014/main" id="{1D0A6F40-34EB-3AEF-A6F8-310861E0409A}"/>
              </a:ext>
            </a:extLst>
          </p:cNvPr>
          <p:cNvGrpSpPr/>
          <p:nvPr/>
        </p:nvGrpSpPr>
        <p:grpSpPr>
          <a:xfrm>
            <a:off x="2148771" y="4846504"/>
            <a:ext cx="1612044" cy="1200317"/>
            <a:chOff x="250921" y="5493902"/>
            <a:chExt cx="1612044" cy="1200317"/>
          </a:xfrm>
        </p:grpSpPr>
        <p:sp>
          <p:nvSpPr>
            <p:cNvPr id="36" name="矩形 35">
              <a:extLst>
                <a:ext uri="{FF2B5EF4-FFF2-40B4-BE49-F238E27FC236}">
                  <a16:creationId xmlns:a16="http://schemas.microsoft.com/office/drawing/2014/main" id="{3727DE4A-EFC1-DEFB-5ED3-DA3881F4F9B0}"/>
                </a:ext>
              </a:extLst>
            </p:cNvPr>
            <p:cNvSpPr/>
            <p:nvPr/>
          </p:nvSpPr>
          <p:spPr>
            <a:xfrm>
              <a:off x="250921" y="5493902"/>
              <a:ext cx="1612044" cy="120031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7" name="文字方塊 36">
              <a:extLst>
                <a:ext uri="{FF2B5EF4-FFF2-40B4-BE49-F238E27FC236}">
                  <a16:creationId xmlns:a16="http://schemas.microsoft.com/office/drawing/2014/main" id="{E8295633-C1A2-8F77-C4E6-A1A44C15A71B}"/>
                </a:ext>
              </a:extLst>
            </p:cNvPr>
            <p:cNvSpPr txBox="1"/>
            <p:nvPr/>
          </p:nvSpPr>
          <p:spPr>
            <a:xfrm>
              <a:off x="350989" y="5557619"/>
              <a:ext cx="1439949" cy="954107"/>
            </a:xfrm>
            <a:prstGeom prst="rect">
              <a:avLst/>
            </a:prstGeom>
            <a:noFill/>
          </p:spPr>
          <p:txBody>
            <a:bodyPr wrap="square">
              <a:spAutoFit/>
            </a:bodyPr>
            <a:lstStyle/>
            <a:p>
              <a:r>
                <a:rPr lang="zh-TW" altLang="en-US" sz="1400" b="1" dirty="0"/>
                <a:t>從預開課產生課程資料，並將原班課程之班級學生產生修課紀錄</a:t>
              </a:r>
            </a:p>
          </p:txBody>
        </p:sp>
      </p:grpSp>
      <p:cxnSp>
        <p:nvCxnSpPr>
          <p:cNvPr id="38" name="接點: 肘形 37">
            <a:extLst>
              <a:ext uri="{FF2B5EF4-FFF2-40B4-BE49-F238E27FC236}">
                <a16:creationId xmlns:a16="http://schemas.microsoft.com/office/drawing/2014/main" id="{E1FA7D39-D643-4AB7-5D0C-9EE5D31D1867}"/>
              </a:ext>
            </a:extLst>
          </p:cNvPr>
          <p:cNvCxnSpPr>
            <a:cxnSpLocks/>
            <a:stCxn id="36" idx="0"/>
            <a:endCxn id="16" idx="2"/>
          </p:cNvCxnSpPr>
          <p:nvPr/>
        </p:nvCxnSpPr>
        <p:spPr>
          <a:xfrm rot="5400000" flipH="1" flipV="1">
            <a:off x="2158074" y="3891059"/>
            <a:ext cx="1752165" cy="158726"/>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1" name="群組 40">
            <a:extLst>
              <a:ext uri="{FF2B5EF4-FFF2-40B4-BE49-F238E27FC236}">
                <a16:creationId xmlns:a16="http://schemas.microsoft.com/office/drawing/2014/main" id="{363FC47F-B152-2F35-5648-8D810D0F7ADD}"/>
              </a:ext>
            </a:extLst>
          </p:cNvPr>
          <p:cNvGrpSpPr/>
          <p:nvPr/>
        </p:nvGrpSpPr>
        <p:grpSpPr>
          <a:xfrm>
            <a:off x="3860883" y="4846504"/>
            <a:ext cx="1612044" cy="1233268"/>
            <a:chOff x="250921" y="5493902"/>
            <a:chExt cx="1612044" cy="1233268"/>
          </a:xfrm>
        </p:grpSpPr>
        <p:sp>
          <p:nvSpPr>
            <p:cNvPr id="42" name="矩形 41">
              <a:extLst>
                <a:ext uri="{FF2B5EF4-FFF2-40B4-BE49-F238E27FC236}">
                  <a16:creationId xmlns:a16="http://schemas.microsoft.com/office/drawing/2014/main" id="{B613DD80-F508-8C3F-4F85-EB109BA59594}"/>
                </a:ext>
              </a:extLst>
            </p:cNvPr>
            <p:cNvSpPr/>
            <p:nvPr/>
          </p:nvSpPr>
          <p:spPr>
            <a:xfrm>
              <a:off x="250921" y="5493902"/>
              <a:ext cx="1612044" cy="120031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3" name="文字方塊 42">
              <a:extLst>
                <a:ext uri="{FF2B5EF4-FFF2-40B4-BE49-F238E27FC236}">
                  <a16:creationId xmlns:a16="http://schemas.microsoft.com/office/drawing/2014/main" id="{7D8AF6E0-413A-5A5F-92A9-C3886B1D3EC3}"/>
                </a:ext>
              </a:extLst>
            </p:cNvPr>
            <p:cNvSpPr txBox="1"/>
            <p:nvPr/>
          </p:nvSpPr>
          <p:spPr>
            <a:xfrm>
              <a:off x="350989" y="5557619"/>
              <a:ext cx="1439949" cy="1169551"/>
            </a:xfrm>
            <a:prstGeom prst="rect">
              <a:avLst/>
            </a:prstGeom>
            <a:noFill/>
          </p:spPr>
          <p:txBody>
            <a:bodyPr wrap="square">
              <a:spAutoFit/>
            </a:bodyPr>
            <a:lstStyle/>
            <a:p>
              <a:r>
                <a:rPr lang="zh-TW" altLang="en-US" sz="1400" b="1" dirty="0"/>
                <a:t>從預開課產生課程資料，並將跨班課程中指定之班級學生產生修課紀錄</a:t>
              </a:r>
            </a:p>
          </p:txBody>
        </p:sp>
      </p:grpSp>
      <p:cxnSp>
        <p:nvCxnSpPr>
          <p:cNvPr id="44" name="接點: 肘形 43">
            <a:extLst>
              <a:ext uri="{FF2B5EF4-FFF2-40B4-BE49-F238E27FC236}">
                <a16:creationId xmlns:a16="http://schemas.microsoft.com/office/drawing/2014/main" id="{1A76D7F1-9380-9D0B-DC3D-6586AE246451}"/>
              </a:ext>
            </a:extLst>
          </p:cNvPr>
          <p:cNvCxnSpPr>
            <a:cxnSpLocks/>
            <a:stCxn id="42" idx="0"/>
            <a:endCxn id="20" idx="2"/>
          </p:cNvCxnSpPr>
          <p:nvPr/>
        </p:nvCxnSpPr>
        <p:spPr>
          <a:xfrm rot="5400000" flipH="1" flipV="1">
            <a:off x="3951501" y="3809744"/>
            <a:ext cx="1752165" cy="321356"/>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7" name="群組 46">
            <a:extLst>
              <a:ext uri="{FF2B5EF4-FFF2-40B4-BE49-F238E27FC236}">
                <a16:creationId xmlns:a16="http://schemas.microsoft.com/office/drawing/2014/main" id="{9B7F3095-BF9D-E606-E0E4-8C9057C1FCC9}"/>
              </a:ext>
            </a:extLst>
          </p:cNvPr>
          <p:cNvGrpSpPr/>
          <p:nvPr/>
        </p:nvGrpSpPr>
        <p:grpSpPr>
          <a:xfrm>
            <a:off x="5601036" y="4878362"/>
            <a:ext cx="1612044" cy="1233268"/>
            <a:chOff x="250921" y="5493902"/>
            <a:chExt cx="1612044" cy="1233268"/>
          </a:xfrm>
        </p:grpSpPr>
        <p:sp>
          <p:nvSpPr>
            <p:cNvPr id="48" name="矩形 47">
              <a:extLst>
                <a:ext uri="{FF2B5EF4-FFF2-40B4-BE49-F238E27FC236}">
                  <a16:creationId xmlns:a16="http://schemas.microsoft.com/office/drawing/2014/main" id="{0A1E6E52-B5C8-A588-9D26-6DABC9DDC87C}"/>
                </a:ext>
              </a:extLst>
            </p:cNvPr>
            <p:cNvSpPr/>
            <p:nvPr/>
          </p:nvSpPr>
          <p:spPr>
            <a:xfrm>
              <a:off x="250921" y="5493902"/>
              <a:ext cx="1612044" cy="120031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9" name="文字方塊 48">
              <a:extLst>
                <a:ext uri="{FF2B5EF4-FFF2-40B4-BE49-F238E27FC236}">
                  <a16:creationId xmlns:a16="http://schemas.microsoft.com/office/drawing/2014/main" id="{A1E82794-B802-EAF5-6FC1-625C7EE0AD0B}"/>
                </a:ext>
              </a:extLst>
            </p:cNvPr>
            <p:cNvSpPr txBox="1"/>
            <p:nvPr/>
          </p:nvSpPr>
          <p:spPr>
            <a:xfrm>
              <a:off x="350989" y="5557619"/>
              <a:ext cx="1439949" cy="1169551"/>
            </a:xfrm>
            <a:prstGeom prst="rect">
              <a:avLst/>
            </a:prstGeom>
            <a:noFill/>
          </p:spPr>
          <p:txBody>
            <a:bodyPr wrap="square">
              <a:spAutoFit/>
            </a:bodyPr>
            <a:lstStyle/>
            <a:p>
              <a:r>
                <a:rPr lang="zh-TW" altLang="en-US" sz="1400" b="1" dirty="0"/>
                <a:t>從預開課產生課程資料，並將預開課程中之預修學生產生修課紀錄</a:t>
              </a:r>
            </a:p>
          </p:txBody>
        </p:sp>
      </p:grpSp>
      <p:cxnSp>
        <p:nvCxnSpPr>
          <p:cNvPr id="50" name="接點: 肘形 49">
            <a:extLst>
              <a:ext uri="{FF2B5EF4-FFF2-40B4-BE49-F238E27FC236}">
                <a16:creationId xmlns:a16="http://schemas.microsoft.com/office/drawing/2014/main" id="{D8EC5020-7017-3591-FC66-75EBB8D69E2C}"/>
              </a:ext>
            </a:extLst>
          </p:cNvPr>
          <p:cNvCxnSpPr>
            <a:cxnSpLocks/>
            <a:stCxn id="48" idx="0"/>
            <a:endCxn id="31" idx="2"/>
          </p:cNvCxnSpPr>
          <p:nvPr/>
        </p:nvCxnSpPr>
        <p:spPr>
          <a:xfrm rot="5400000" flipH="1" flipV="1">
            <a:off x="5732836" y="3768562"/>
            <a:ext cx="1784023" cy="435578"/>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3" name="群組 52">
            <a:extLst>
              <a:ext uri="{FF2B5EF4-FFF2-40B4-BE49-F238E27FC236}">
                <a16:creationId xmlns:a16="http://schemas.microsoft.com/office/drawing/2014/main" id="{F078D1BC-34EE-EC59-811D-B10042036A3A}"/>
              </a:ext>
            </a:extLst>
          </p:cNvPr>
          <p:cNvGrpSpPr/>
          <p:nvPr/>
        </p:nvGrpSpPr>
        <p:grpSpPr>
          <a:xfrm>
            <a:off x="7341902" y="4867441"/>
            <a:ext cx="1612044" cy="1200317"/>
            <a:chOff x="250921" y="5493902"/>
            <a:chExt cx="1612044" cy="1200317"/>
          </a:xfrm>
        </p:grpSpPr>
        <p:sp>
          <p:nvSpPr>
            <p:cNvPr id="54" name="矩形 53">
              <a:extLst>
                <a:ext uri="{FF2B5EF4-FFF2-40B4-BE49-F238E27FC236}">
                  <a16:creationId xmlns:a16="http://schemas.microsoft.com/office/drawing/2014/main" id="{EEB1FE52-EA1D-7678-9B1D-9EC9FDCC41D5}"/>
                </a:ext>
              </a:extLst>
            </p:cNvPr>
            <p:cNvSpPr/>
            <p:nvPr/>
          </p:nvSpPr>
          <p:spPr>
            <a:xfrm>
              <a:off x="250921" y="5493902"/>
              <a:ext cx="1612044" cy="120031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5" name="文字方塊 54">
              <a:extLst>
                <a:ext uri="{FF2B5EF4-FFF2-40B4-BE49-F238E27FC236}">
                  <a16:creationId xmlns:a16="http://schemas.microsoft.com/office/drawing/2014/main" id="{4D88D859-448C-A689-E974-1C47E1B00EF5}"/>
                </a:ext>
              </a:extLst>
            </p:cNvPr>
            <p:cNvSpPr txBox="1"/>
            <p:nvPr/>
          </p:nvSpPr>
          <p:spPr>
            <a:xfrm>
              <a:off x="350989" y="5557619"/>
              <a:ext cx="1439949" cy="523220"/>
            </a:xfrm>
            <a:prstGeom prst="rect">
              <a:avLst/>
            </a:prstGeom>
            <a:noFill/>
          </p:spPr>
          <p:txBody>
            <a:bodyPr wrap="square">
              <a:spAutoFit/>
            </a:bodyPr>
            <a:lstStyle/>
            <a:p>
              <a:r>
                <a:rPr lang="zh-TW" altLang="en-US" sz="1400" b="1" dirty="0"/>
                <a:t>從預開課產生課程資料</a:t>
              </a:r>
            </a:p>
          </p:txBody>
        </p:sp>
      </p:grpSp>
      <p:cxnSp>
        <p:nvCxnSpPr>
          <p:cNvPr id="56" name="接點: 肘形 55">
            <a:extLst>
              <a:ext uri="{FF2B5EF4-FFF2-40B4-BE49-F238E27FC236}">
                <a16:creationId xmlns:a16="http://schemas.microsoft.com/office/drawing/2014/main" id="{85884CB1-2BE9-EF1D-26ED-47212C3B84BF}"/>
              </a:ext>
            </a:extLst>
          </p:cNvPr>
          <p:cNvCxnSpPr>
            <a:cxnSpLocks/>
            <a:stCxn id="54" idx="0"/>
            <a:endCxn id="32" idx="2"/>
          </p:cNvCxnSpPr>
          <p:nvPr/>
        </p:nvCxnSpPr>
        <p:spPr>
          <a:xfrm rot="5400000" flipH="1" flipV="1">
            <a:off x="7300654" y="3941609"/>
            <a:ext cx="1773102" cy="78563"/>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0" name="群組 59">
            <a:extLst>
              <a:ext uri="{FF2B5EF4-FFF2-40B4-BE49-F238E27FC236}">
                <a16:creationId xmlns:a16="http://schemas.microsoft.com/office/drawing/2014/main" id="{E2B5DB3B-5408-6AA5-98A1-911007FBA58A}"/>
              </a:ext>
            </a:extLst>
          </p:cNvPr>
          <p:cNvGrpSpPr/>
          <p:nvPr/>
        </p:nvGrpSpPr>
        <p:grpSpPr>
          <a:xfrm>
            <a:off x="9054014" y="4865554"/>
            <a:ext cx="1612044" cy="1200317"/>
            <a:chOff x="250921" y="5493902"/>
            <a:chExt cx="1612044" cy="1200317"/>
          </a:xfrm>
        </p:grpSpPr>
        <p:sp>
          <p:nvSpPr>
            <p:cNvPr id="61" name="矩形 60">
              <a:extLst>
                <a:ext uri="{FF2B5EF4-FFF2-40B4-BE49-F238E27FC236}">
                  <a16:creationId xmlns:a16="http://schemas.microsoft.com/office/drawing/2014/main" id="{FCC363ED-151D-F5C8-7D06-D977822C3A22}"/>
                </a:ext>
              </a:extLst>
            </p:cNvPr>
            <p:cNvSpPr/>
            <p:nvPr/>
          </p:nvSpPr>
          <p:spPr>
            <a:xfrm>
              <a:off x="250921" y="5493902"/>
              <a:ext cx="1612044" cy="120031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2" name="文字方塊 61">
              <a:extLst>
                <a:ext uri="{FF2B5EF4-FFF2-40B4-BE49-F238E27FC236}">
                  <a16:creationId xmlns:a16="http://schemas.microsoft.com/office/drawing/2014/main" id="{376BA813-DC1D-6CFB-A216-83396FB3C883}"/>
                </a:ext>
              </a:extLst>
            </p:cNvPr>
            <p:cNvSpPr txBox="1"/>
            <p:nvPr/>
          </p:nvSpPr>
          <p:spPr>
            <a:xfrm>
              <a:off x="350989" y="5557619"/>
              <a:ext cx="1439949" cy="523220"/>
            </a:xfrm>
            <a:prstGeom prst="rect">
              <a:avLst/>
            </a:prstGeom>
            <a:noFill/>
          </p:spPr>
          <p:txBody>
            <a:bodyPr wrap="square">
              <a:spAutoFit/>
            </a:bodyPr>
            <a:lstStyle/>
            <a:p>
              <a:r>
                <a:rPr lang="zh-TW" altLang="en-US" sz="1400" b="1" dirty="0"/>
                <a:t>預修學生產生修課紀錄</a:t>
              </a:r>
            </a:p>
          </p:txBody>
        </p:sp>
      </p:grpSp>
      <p:cxnSp>
        <p:nvCxnSpPr>
          <p:cNvPr id="63" name="接點: 肘形 62">
            <a:extLst>
              <a:ext uri="{FF2B5EF4-FFF2-40B4-BE49-F238E27FC236}">
                <a16:creationId xmlns:a16="http://schemas.microsoft.com/office/drawing/2014/main" id="{D9859CA2-F566-B485-23FA-08E3C541701F}"/>
              </a:ext>
            </a:extLst>
          </p:cNvPr>
          <p:cNvCxnSpPr>
            <a:cxnSpLocks/>
            <a:stCxn id="61" idx="0"/>
            <a:endCxn id="33" idx="2"/>
          </p:cNvCxnSpPr>
          <p:nvPr/>
        </p:nvCxnSpPr>
        <p:spPr>
          <a:xfrm rot="16200000" flipV="1">
            <a:off x="8722218" y="3727736"/>
            <a:ext cx="1771215" cy="504422"/>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7" name="群組 66">
            <a:extLst>
              <a:ext uri="{FF2B5EF4-FFF2-40B4-BE49-F238E27FC236}">
                <a16:creationId xmlns:a16="http://schemas.microsoft.com/office/drawing/2014/main" id="{CFBF9CEC-DF54-03DC-8B7B-59A3908668DE}"/>
              </a:ext>
            </a:extLst>
          </p:cNvPr>
          <p:cNvGrpSpPr/>
          <p:nvPr/>
        </p:nvGrpSpPr>
        <p:grpSpPr>
          <a:xfrm>
            <a:off x="10739760" y="4863131"/>
            <a:ext cx="1280790" cy="1233268"/>
            <a:chOff x="250921" y="5493902"/>
            <a:chExt cx="1612044" cy="1233268"/>
          </a:xfrm>
        </p:grpSpPr>
        <p:sp>
          <p:nvSpPr>
            <p:cNvPr id="68" name="矩形 67">
              <a:extLst>
                <a:ext uri="{FF2B5EF4-FFF2-40B4-BE49-F238E27FC236}">
                  <a16:creationId xmlns:a16="http://schemas.microsoft.com/office/drawing/2014/main" id="{D00F2A7A-CFE2-6AA6-F633-8CE037979AEA}"/>
                </a:ext>
              </a:extLst>
            </p:cNvPr>
            <p:cNvSpPr/>
            <p:nvPr/>
          </p:nvSpPr>
          <p:spPr>
            <a:xfrm>
              <a:off x="250921" y="5493902"/>
              <a:ext cx="1612044" cy="120031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9" name="文字方塊 68">
              <a:extLst>
                <a:ext uri="{FF2B5EF4-FFF2-40B4-BE49-F238E27FC236}">
                  <a16:creationId xmlns:a16="http://schemas.microsoft.com/office/drawing/2014/main" id="{FAE94DD0-9FEB-A3FD-4B9E-729465FA7A38}"/>
                </a:ext>
              </a:extLst>
            </p:cNvPr>
            <p:cNvSpPr txBox="1"/>
            <p:nvPr/>
          </p:nvSpPr>
          <p:spPr>
            <a:xfrm>
              <a:off x="350989" y="5557619"/>
              <a:ext cx="1439949" cy="1169551"/>
            </a:xfrm>
            <a:prstGeom prst="rect">
              <a:avLst/>
            </a:prstGeom>
            <a:noFill/>
          </p:spPr>
          <p:txBody>
            <a:bodyPr wrap="square">
              <a:spAutoFit/>
            </a:bodyPr>
            <a:lstStyle/>
            <a:p>
              <a:r>
                <a:rPr lang="zh-TW" altLang="en-US" sz="1400" b="1" dirty="0"/>
                <a:t>寫入課程時以預開課之授課教師為主更新教師資料</a:t>
              </a:r>
            </a:p>
          </p:txBody>
        </p:sp>
      </p:grpSp>
      <p:cxnSp>
        <p:nvCxnSpPr>
          <p:cNvPr id="70" name="接點: 肘形 69">
            <a:extLst>
              <a:ext uri="{FF2B5EF4-FFF2-40B4-BE49-F238E27FC236}">
                <a16:creationId xmlns:a16="http://schemas.microsoft.com/office/drawing/2014/main" id="{1AF865AE-1464-9FFD-FBEC-CDA957440E17}"/>
              </a:ext>
            </a:extLst>
          </p:cNvPr>
          <p:cNvCxnSpPr>
            <a:cxnSpLocks/>
            <a:stCxn id="68" idx="0"/>
            <a:endCxn id="34" idx="2"/>
          </p:cNvCxnSpPr>
          <p:nvPr/>
        </p:nvCxnSpPr>
        <p:spPr>
          <a:xfrm rot="16200000" flipV="1">
            <a:off x="10137458" y="3620433"/>
            <a:ext cx="1768792" cy="716603"/>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479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D7B6182D-06AE-57B3-8D7D-FC54FFBBB750}"/>
              </a:ext>
            </a:extLst>
          </p:cNvPr>
          <p:cNvPicPr>
            <a:picLocks noChangeAspect="1"/>
          </p:cNvPicPr>
          <p:nvPr/>
        </p:nvPicPr>
        <p:blipFill rotWithShape="1">
          <a:blip r:embed="rId2"/>
          <a:srcRect l="58354" t="-6806" r="28538" b="6985"/>
          <a:stretch/>
        </p:blipFill>
        <p:spPr>
          <a:xfrm>
            <a:off x="972773" y="2637931"/>
            <a:ext cx="2213414" cy="577008"/>
          </a:xfrm>
          <a:prstGeom prst="rect">
            <a:avLst/>
          </a:prstGeom>
        </p:spPr>
      </p:pic>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預開課程管理</a:t>
            </a:r>
            <a:r>
              <a:rPr lang="en-US" altLang="zh-TW" sz="3600" dirty="0"/>
              <a:t>-</a:t>
            </a:r>
            <a:r>
              <a:rPr lang="zh-TW" altLang="en-US" sz="3600" dirty="0"/>
              <a:t>課程匯入、匯出與解析</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200664" y="6276583"/>
            <a:ext cx="490226" cy="277091"/>
          </a:xfrm>
        </p:spPr>
        <p:txBody>
          <a:bodyPr/>
          <a:lstStyle/>
          <a:p>
            <a:pPr algn="ctr"/>
            <a:fld id="{534AF3B0-7061-4301-92CD-197F97EF81A1}" type="slidenum">
              <a:rPr lang="zh-TW" altLang="en-US" sz="1600" b="1" smtClean="0"/>
              <a:pPr algn="ctr"/>
              <a:t>43</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200664" y="6170016"/>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305" y="6218115"/>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962801"/>
            <a:ext cx="8326748" cy="2006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預開課程管理</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sp>
        <p:nvSpPr>
          <p:cNvPr id="16" name="矩形 15">
            <a:extLst>
              <a:ext uri="{FF2B5EF4-FFF2-40B4-BE49-F238E27FC236}">
                <a16:creationId xmlns:a16="http://schemas.microsoft.com/office/drawing/2014/main" id="{E7CAF17E-A1FF-E8F9-318A-A41E8388ECD1}"/>
              </a:ext>
            </a:extLst>
          </p:cNvPr>
          <p:cNvSpPr/>
          <p:nvPr/>
        </p:nvSpPr>
        <p:spPr>
          <a:xfrm>
            <a:off x="1024445" y="2770581"/>
            <a:ext cx="521005" cy="3687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24" name="圖片 23">
            <a:extLst>
              <a:ext uri="{FF2B5EF4-FFF2-40B4-BE49-F238E27FC236}">
                <a16:creationId xmlns:a16="http://schemas.microsoft.com/office/drawing/2014/main" id="{EF4FB3A3-CCD8-D19A-FFAD-C2E75603D5BD}"/>
              </a:ext>
            </a:extLst>
          </p:cNvPr>
          <p:cNvPicPr>
            <a:picLocks noChangeAspect="1"/>
          </p:cNvPicPr>
          <p:nvPr/>
        </p:nvPicPr>
        <p:blipFill>
          <a:blip r:embed="rId4"/>
          <a:stretch>
            <a:fillRect/>
          </a:stretch>
        </p:blipFill>
        <p:spPr>
          <a:xfrm>
            <a:off x="8332119" y="3276916"/>
            <a:ext cx="752580" cy="666843"/>
          </a:xfrm>
          <a:prstGeom prst="rect">
            <a:avLst/>
          </a:prstGeom>
        </p:spPr>
      </p:pic>
      <p:cxnSp>
        <p:nvCxnSpPr>
          <p:cNvPr id="25" name="接點: 肘形 24">
            <a:extLst>
              <a:ext uri="{FF2B5EF4-FFF2-40B4-BE49-F238E27FC236}">
                <a16:creationId xmlns:a16="http://schemas.microsoft.com/office/drawing/2014/main" id="{48A5583E-9C84-D2EB-1DA5-D95557B6A296}"/>
              </a:ext>
            </a:extLst>
          </p:cNvPr>
          <p:cNvCxnSpPr>
            <a:cxnSpLocks/>
            <a:stCxn id="28" idx="0"/>
            <a:endCxn id="24" idx="2"/>
          </p:cNvCxnSpPr>
          <p:nvPr/>
        </p:nvCxnSpPr>
        <p:spPr>
          <a:xfrm rot="16200000" flipV="1">
            <a:off x="8571596" y="4080572"/>
            <a:ext cx="620440" cy="346814"/>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7" name="群組 26">
            <a:extLst>
              <a:ext uri="{FF2B5EF4-FFF2-40B4-BE49-F238E27FC236}">
                <a16:creationId xmlns:a16="http://schemas.microsoft.com/office/drawing/2014/main" id="{BB543958-BE72-5A86-F957-5D8731A75311}"/>
              </a:ext>
            </a:extLst>
          </p:cNvPr>
          <p:cNvGrpSpPr/>
          <p:nvPr/>
        </p:nvGrpSpPr>
        <p:grpSpPr>
          <a:xfrm>
            <a:off x="8249201" y="4564199"/>
            <a:ext cx="1612044" cy="1233268"/>
            <a:chOff x="250921" y="5493902"/>
            <a:chExt cx="1612044" cy="1233268"/>
          </a:xfrm>
        </p:grpSpPr>
        <p:sp>
          <p:nvSpPr>
            <p:cNvPr id="28" name="矩形 27">
              <a:extLst>
                <a:ext uri="{FF2B5EF4-FFF2-40B4-BE49-F238E27FC236}">
                  <a16:creationId xmlns:a16="http://schemas.microsoft.com/office/drawing/2014/main" id="{4C46F6B8-506B-1051-1344-9A3896D0B687}"/>
                </a:ext>
              </a:extLst>
            </p:cNvPr>
            <p:cNvSpPr/>
            <p:nvPr/>
          </p:nvSpPr>
          <p:spPr>
            <a:xfrm>
              <a:off x="250921" y="5493902"/>
              <a:ext cx="1612044" cy="120031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9" name="文字方塊 28">
              <a:extLst>
                <a:ext uri="{FF2B5EF4-FFF2-40B4-BE49-F238E27FC236}">
                  <a16:creationId xmlns:a16="http://schemas.microsoft.com/office/drawing/2014/main" id="{599600F0-BADF-78E0-AF87-32FCFED17925}"/>
                </a:ext>
              </a:extLst>
            </p:cNvPr>
            <p:cNvSpPr txBox="1"/>
            <p:nvPr/>
          </p:nvSpPr>
          <p:spPr>
            <a:xfrm>
              <a:off x="350989" y="5557619"/>
              <a:ext cx="1439949" cy="1169551"/>
            </a:xfrm>
            <a:prstGeom prst="rect">
              <a:avLst/>
            </a:prstGeom>
            <a:noFill/>
          </p:spPr>
          <p:txBody>
            <a:bodyPr wrap="square">
              <a:spAutoFit/>
            </a:bodyPr>
            <a:lstStyle/>
            <a:p>
              <a:r>
                <a:rPr lang="zh-TW" altLang="en-US" sz="1400" b="1" dirty="0"/>
                <a:t>匯入課程後，依據綁定科目名稱及綁定班碼班名來解析實際預開課程</a:t>
              </a:r>
            </a:p>
          </p:txBody>
        </p:sp>
      </p:grpSp>
      <p:grpSp>
        <p:nvGrpSpPr>
          <p:cNvPr id="35" name="群組 34">
            <a:extLst>
              <a:ext uri="{FF2B5EF4-FFF2-40B4-BE49-F238E27FC236}">
                <a16:creationId xmlns:a16="http://schemas.microsoft.com/office/drawing/2014/main" id="{1D0A6F40-34EB-3AEF-A6F8-310861E0409A}"/>
              </a:ext>
            </a:extLst>
          </p:cNvPr>
          <p:cNvGrpSpPr/>
          <p:nvPr/>
        </p:nvGrpSpPr>
        <p:grpSpPr>
          <a:xfrm>
            <a:off x="972773" y="4668082"/>
            <a:ext cx="1612044" cy="1200317"/>
            <a:chOff x="250921" y="5493902"/>
            <a:chExt cx="1612044" cy="1200317"/>
          </a:xfrm>
        </p:grpSpPr>
        <p:sp>
          <p:nvSpPr>
            <p:cNvPr id="36" name="矩形 35">
              <a:extLst>
                <a:ext uri="{FF2B5EF4-FFF2-40B4-BE49-F238E27FC236}">
                  <a16:creationId xmlns:a16="http://schemas.microsoft.com/office/drawing/2014/main" id="{3727DE4A-EFC1-DEFB-5ED3-DA3881F4F9B0}"/>
                </a:ext>
              </a:extLst>
            </p:cNvPr>
            <p:cNvSpPr/>
            <p:nvPr/>
          </p:nvSpPr>
          <p:spPr>
            <a:xfrm>
              <a:off x="250921" y="5493902"/>
              <a:ext cx="1612044" cy="120031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7" name="文字方塊 36">
              <a:extLst>
                <a:ext uri="{FF2B5EF4-FFF2-40B4-BE49-F238E27FC236}">
                  <a16:creationId xmlns:a16="http://schemas.microsoft.com/office/drawing/2014/main" id="{E8295633-C1A2-8F77-C4E6-A1A44C15A71B}"/>
                </a:ext>
              </a:extLst>
            </p:cNvPr>
            <p:cNvSpPr txBox="1"/>
            <p:nvPr/>
          </p:nvSpPr>
          <p:spPr>
            <a:xfrm>
              <a:off x="350989" y="5557619"/>
              <a:ext cx="1439949" cy="523220"/>
            </a:xfrm>
            <a:prstGeom prst="rect">
              <a:avLst/>
            </a:prstGeom>
            <a:noFill/>
          </p:spPr>
          <p:txBody>
            <a:bodyPr wrap="square">
              <a:spAutoFit/>
            </a:bodyPr>
            <a:lstStyle/>
            <a:p>
              <a:r>
                <a:rPr lang="zh-TW" altLang="en-US" sz="1400" b="1" dirty="0"/>
                <a:t>從預開課管理中匯出課程資訊</a:t>
              </a:r>
            </a:p>
          </p:txBody>
        </p:sp>
      </p:grpSp>
      <p:cxnSp>
        <p:nvCxnSpPr>
          <p:cNvPr id="38" name="接點: 肘形 37">
            <a:extLst>
              <a:ext uri="{FF2B5EF4-FFF2-40B4-BE49-F238E27FC236}">
                <a16:creationId xmlns:a16="http://schemas.microsoft.com/office/drawing/2014/main" id="{E1FA7D39-D643-4AB7-5D0C-9EE5D31D1867}"/>
              </a:ext>
            </a:extLst>
          </p:cNvPr>
          <p:cNvCxnSpPr>
            <a:cxnSpLocks/>
            <a:stCxn id="36" idx="0"/>
            <a:endCxn id="16" idx="2"/>
          </p:cNvCxnSpPr>
          <p:nvPr/>
        </p:nvCxnSpPr>
        <p:spPr>
          <a:xfrm rot="16200000" flipV="1">
            <a:off x="767474" y="3656760"/>
            <a:ext cx="1528796" cy="493847"/>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66FDACEA-84F7-D662-430E-9DAAF1C79C7F}"/>
              </a:ext>
            </a:extLst>
          </p:cNvPr>
          <p:cNvSpPr/>
          <p:nvPr/>
        </p:nvSpPr>
        <p:spPr>
          <a:xfrm>
            <a:off x="1656045" y="2770581"/>
            <a:ext cx="521005" cy="3687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14" name="圖片 13">
            <a:extLst>
              <a:ext uri="{FF2B5EF4-FFF2-40B4-BE49-F238E27FC236}">
                <a16:creationId xmlns:a16="http://schemas.microsoft.com/office/drawing/2014/main" id="{6340899F-93D7-6DC2-59EA-0F4BF86F9F65}"/>
              </a:ext>
            </a:extLst>
          </p:cNvPr>
          <p:cNvPicPr>
            <a:picLocks noChangeAspect="1"/>
          </p:cNvPicPr>
          <p:nvPr/>
        </p:nvPicPr>
        <p:blipFill rotWithShape="1">
          <a:blip r:embed="rId2"/>
          <a:srcRect l="71632" t="-6806" r="17612" b="6985"/>
          <a:stretch/>
        </p:blipFill>
        <p:spPr>
          <a:xfrm>
            <a:off x="8176542" y="2637931"/>
            <a:ext cx="1816315" cy="577008"/>
          </a:xfrm>
          <a:prstGeom prst="rect">
            <a:avLst/>
          </a:prstGeom>
        </p:spPr>
      </p:pic>
      <p:grpSp>
        <p:nvGrpSpPr>
          <p:cNvPr id="17" name="群組 16">
            <a:extLst>
              <a:ext uri="{FF2B5EF4-FFF2-40B4-BE49-F238E27FC236}">
                <a16:creationId xmlns:a16="http://schemas.microsoft.com/office/drawing/2014/main" id="{C9D57C3C-BAB4-3C85-0541-DF0F41527A47}"/>
              </a:ext>
            </a:extLst>
          </p:cNvPr>
          <p:cNvGrpSpPr/>
          <p:nvPr/>
        </p:nvGrpSpPr>
        <p:grpSpPr>
          <a:xfrm>
            <a:off x="2800058" y="4668082"/>
            <a:ext cx="1612044" cy="1233268"/>
            <a:chOff x="250921" y="5493902"/>
            <a:chExt cx="1612044" cy="1233268"/>
          </a:xfrm>
        </p:grpSpPr>
        <p:sp>
          <p:nvSpPr>
            <p:cNvPr id="18" name="矩形 17">
              <a:extLst>
                <a:ext uri="{FF2B5EF4-FFF2-40B4-BE49-F238E27FC236}">
                  <a16:creationId xmlns:a16="http://schemas.microsoft.com/office/drawing/2014/main" id="{CA81C944-F739-98AC-E9C1-A99E59D26857}"/>
                </a:ext>
              </a:extLst>
            </p:cNvPr>
            <p:cNvSpPr/>
            <p:nvPr/>
          </p:nvSpPr>
          <p:spPr>
            <a:xfrm>
              <a:off x="250921" y="5493902"/>
              <a:ext cx="1612044" cy="120031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9" name="文字方塊 18">
              <a:extLst>
                <a:ext uri="{FF2B5EF4-FFF2-40B4-BE49-F238E27FC236}">
                  <a16:creationId xmlns:a16="http://schemas.microsoft.com/office/drawing/2014/main" id="{3F71F93B-F13C-C332-D0C9-DDB498CC5659}"/>
                </a:ext>
              </a:extLst>
            </p:cNvPr>
            <p:cNvSpPr txBox="1"/>
            <p:nvPr/>
          </p:nvSpPr>
          <p:spPr>
            <a:xfrm>
              <a:off x="350989" y="5557619"/>
              <a:ext cx="1439949" cy="1169551"/>
            </a:xfrm>
            <a:prstGeom prst="rect">
              <a:avLst/>
            </a:prstGeom>
            <a:noFill/>
          </p:spPr>
          <p:txBody>
            <a:bodyPr wrap="square">
              <a:spAutoFit/>
            </a:bodyPr>
            <a:lstStyle/>
            <a:p>
              <a:r>
                <a:rPr lang="zh-TW" altLang="en-US" sz="1400" b="1" dirty="0"/>
                <a:t>依據課程模板匯入預開課程，其匯入模式分為變更匯入及新增匯入</a:t>
              </a:r>
            </a:p>
          </p:txBody>
        </p:sp>
      </p:grpSp>
      <p:cxnSp>
        <p:nvCxnSpPr>
          <p:cNvPr id="21" name="接點: 肘形 20">
            <a:extLst>
              <a:ext uri="{FF2B5EF4-FFF2-40B4-BE49-F238E27FC236}">
                <a16:creationId xmlns:a16="http://schemas.microsoft.com/office/drawing/2014/main" id="{7599317F-CEE9-850F-C9C0-7D8C9D02B26E}"/>
              </a:ext>
            </a:extLst>
          </p:cNvPr>
          <p:cNvCxnSpPr>
            <a:cxnSpLocks/>
            <a:stCxn id="18" idx="0"/>
            <a:endCxn id="13" idx="2"/>
          </p:cNvCxnSpPr>
          <p:nvPr/>
        </p:nvCxnSpPr>
        <p:spPr>
          <a:xfrm rot="16200000" flipV="1">
            <a:off x="1996916" y="3058918"/>
            <a:ext cx="1528796" cy="1689532"/>
          </a:xfrm>
          <a:prstGeom prst="bentConnector3">
            <a:avLst>
              <a:gd name="adj1" fmla="val 2134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6" name="群組 25">
            <a:extLst>
              <a:ext uri="{FF2B5EF4-FFF2-40B4-BE49-F238E27FC236}">
                <a16:creationId xmlns:a16="http://schemas.microsoft.com/office/drawing/2014/main" id="{6F2879BD-4732-9596-3E85-ACE79D9766C6}"/>
              </a:ext>
            </a:extLst>
          </p:cNvPr>
          <p:cNvGrpSpPr/>
          <p:nvPr/>
        </p:nvGrpSpPr>
        <p:grpSpPr>
          <a:xfrm>
            <a:off x="4627343" y="4625790"/>
            <a:ext cx="1612044" cy="1200317"/>
            <a:chOff x="250921" y="5493902"/>
            <a:chExt cx="1612044" cy="1200317"/>
          </a:xfrm>
        </p:grpSpPr>
        <p:sp>
          <p:nvSpPr>
            <p:cNvPr id="30" name="矩形 29">
              <a:extLst>
                <a:ext uri="{FF2B5EF4-FFF2-40B4-BE49-F238E27FC236}">
                  <a16:creationId xmlns:a16="http://schemas.microsoft.com/office/drawing/2014/main" id="{36E051AB-E358-8D13-E788-639518BCC034}"/>
                </a:ext>
              </a:extLst>
            </p:cNvPr>
            <p:cNvSpPr/>
            <p:nvPr/>
          </p:nvSpPr>
          <p:spPr>
            <a:xfrm>
              <a:off x="250921" y="5493902"/>
              <a:ext cx="1612044" cy="120031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9" name="文字方塊 38">
              <a:extLst>
                <a:ext uri="{FF2B5EF4-FFF2-40B4-BE49-F238E27FC236}">
                  <a16:creationId xmlns:a16="http://schemas.microsoft.com/office/drawing/2014/main" id="{D0C9ECD7-984B-1690-CD84-184551077C03}"/>
                </a:ext>
              </a:extLst>
            </p:cNvPr>
            <p:cNvSpPr txBox="1"/>
            <p:nvPr/>
          </p:nvSpPr>
          <p:spPr>
            <a:xfrm>
              <a:off x="350989" y="5557619"/>
              <a:ext cx="1439949" cy="523220"/>
            </a:xfrm>
            <a:prstGeom prst="rect">
              <a:avLst/>
            </a:prstGeom>
            <a:noFill/>
          </p:spPr>
          <p:txBody>
            <a:bodyPr wrap="square">
              <a:spAutoFit/>
            </a:bodyPr>
            <a:lstStyle/>
            <a:p>
              <a:r>
                <a:rPr lang="zh-TW" altLang="en-US" sz="1400" b="1" dirty="0"/>
                <a:t>預開課程模板下載</a:t>
              </a:r>
            </a:p>
          </p:txBody>
        </p:sp>
      </p:grpSp>
      <p:sp>
        <p:nvSpPr>
          <p:cNvPr id="40" name="矩形 39">
            <a:extLst>
              <a:ext uri="{FF2B5EF4-FFF2-40B4-BE49-F238E27FC236}">
                <a16:creationId xmlns:a16="http://schemas.microsoft.com/office/drawing/2014/main" id="{512A83C3-1024-EB5B-FF4E-D3F8CD389E0D}"/>
              </a:ext>
            </a:extLst>
          </p:cNvPr>
          <p:cNvSpPr/>
          <p:nvPr/>
        </p:nvSpPr>
        <p:spPr>
          <a:xfrm>
            <a:off x="2229652" y="2770580"/>
            <a:ext cx="865973" cy="3687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45" name="接點: 肘形 44">
            <a:extLst>
              <a:ext uri="{FF2B5EF4-FFF2-40B4-BE49-F238E27FC236}">
                <a16:creationId xmlns:a16="http://schemas.microsoft.com/office/drawing/2014/main" id="{B08C8F6D-A633-75F6-F4F6-813221F97EE6}"/>
              </a:ext>
            </a:extLst>
          </p:cNvPr>
          <p:cNvCxnSpPr>
            <a:cxnSpLocks/>
            <a:stCxn id="39" idx="0"/>
            <a:endCxn id="40" idx="2"/>
          </p:cNvCxnSpPr>
          <p:nvPr/>
        </p:nvCxnSpPr>
        <p:spPr>
          <a:xfrm rot="16200000" flipV="1">
            <a:off x="3279902" y="2522022"/>
            <a:ext cx="1550222" cy="2784747"/>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606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預開課程管理</a:t>
            </a:r>
            <a:r>
              <a:rPr lang="en-US" altLang="zh-TW" sz="3600" dirty="0"/>
              <a:t>-</a:t>
            </a:r>
            <a:r>
              <a:rPr lang="zh-TW" altLang="en-US" sz="3600" dirty="0"/>
              <a:t>匯入課程資料處理原則</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200664" y="6276583"/>
            <a:ext cx="490226" cy="277091"/>
          </a:xfrm>
        </p:spPr>
        <p:txBody>
          <a:bodyPr/>
          <a:lstStyle/>
          <a:p>
            <a:pPr algn="ctr"/>
            <a:fld id="{534AF3B0-7061-4301-92CD-197F97EF81A1}" type="slidenum">
              <a:rPr lang="zh-TW" altLang="en-US" sz="1600" b="1" smtClean="0"/>
              <a:pPr algn="ctr"/>
              <a:t>44</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200664" y="6170016"/>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305" y="6218115"/>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822523"/>
            <a:ext cx="8326748" cy="2006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預開課程管理</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sp>
        <p:nvSpPr>
          <p:cNvPr id="3" name="文字方塊 2">
            <a:extLst>
              <a:ext uri="{FF2B5EF4-FFF2-40B4-BE49-F238E27FC236}">
                <a16:creationId xmlns:a16="http://schemas.microsoft.com/office/drawing/2014/main" id="{C0077B2C-7DFC-60B6-6087-F7816846B4EB}"/>
              </a:ext>
            </a:extLst>
          </p:cNvPr>
          <p:cNvSpPr txBox="1"/>
          <p:nvPr/>
        </p:nvSpPr>
        <p:spPr>
          <a:xfrm>
            <a:off x="826304" y="2415754"/>
            <a:ext cx="10089345" cy="3046988"/>
          </a:xfrm>
          <a:prstGeom prst="rect">
            <a:avLst/>
          </a:prstGeom>
          <a:noFill/>
        </p:spPr>
        <p:txBody>
          <a:bodyPr wrap="square">
            <a:spAutoFit/>
          </a:bodyPr>
          <a:lstStyle/>
          <a:p>
            <a:pPr marL="285750" indent="-285750">
              <a:buFont typeface="Arial" panose="020B0604020202020204" pitchFamily="34" charset="0"/>
              <a:buChar char="•"/>
            </a:pPr>
            <a:r>
              <a:rPr lang="zh-TW" altLang="en-US" sz="2400" b="1" dirty="0"/>
              <a:t>預開課程匯出資料欄位與匯入資料欄位之區別</a:t>
            </a:r>
            <a:endParaRPr lang="en-US" altLang="zh-TW" sz="2400" b="1" dirty="0"/>
          </a:p>
          <a:p>
            <a:pPr marL="742950" lvl="1" indent="-285750">
              <a:buFont typeface="Arial" panose="020B0604020202020204" pitchFamily="34" charset="0"/>
              <a:buChar char="•"/>
            </a:pPr>
            <a:r>
              <a:rPr lang="zh-TW" altLang="en-US" sz="2400" b="1" dirty="0"/>
              <a:t>指定學年科目名稱、課程群組、課程代碼、課程編號不存在於匯入資料格式中；匯入授課教師欄位之格式為教師編號</a:t>
            </a:r>
            <a:r>
              <a:rPr lang="en-US" altLang="zh-TW" sz="2400" b="1" dirty="0"/>
              <a:t>:</a:t>
            </a:r>
            <a:r>
              <a:rPr lang="zh-TW" altLang="en-US" sz="2400" b="1" dirty="0"/>
              <a:t>教師姓名</a:t>
            </a:r>
            <a:r>
              <a:rPr lang="en-US" altLang="zh-TW" sz="2400" b="1" dirty="0"/>
              <a:t>,</a:t>
            </a:r>
            <a:r>
              <a:rPr lang="zh-TW" altLang="en-US" sz="2400" b="1" dirty="0"/>
              <a:t>教師編號</a:t>
            </a:r>
            <a:r>
              <a:rPr lang="en-US" altLang="zh-TW" sz="2400" b="1" dirty="0"/>
              <a:t>:</a:t>
            </a:r>
            <a:r>
              <a:rPr lang="zh-TW" altLang="en-US" sz="2400" b="1" dirty="0"/>
              <a:t>教師姓名</a:t>
            </a:r>
            <a:r>
              <a:rPr lang="en-US" altLang="zh-TW" sz="2400" b="1" dirty="0"/>
              <a:t>,</a:t>
            </a:r>
            <a:r>
              <a:rPr lang="zh-TW" altLang="en-US" sz="2400" b="1" dirty="0"/>
              <a:t>教師編號</a:t>
            </a:r>
            <a:r>
              <a:rPr lang="en-US" altLang="zh-TW" sz="2400" b="1" dirty="0"/>
              <a:t>:</a:t>
            </a:r>
            <a:r>
              <a:rPr lang="zh-TW" altLang="en-US" sz="2400" b="1" dirty="0"/>
              <a:t>教師姓名，授課教師輸出多位教師</a:t>
            </a:r>
            <a:r>
              <a:rPr lang="en-US" altLang="zh-TW" sz="2400" b="1" dirty="0"/>
              <a:t>(</a:t>
            </a:r>
            <a:r>
              <a:rPr lang="zh-TW" altLang="en-US" sz="2400" b="1" dirty="0"/>
              <a:t>系統預設</a:t>
            </a:r>
            <a:r>
              <a:rPr lang="en-US" altLang="zh-TW" sz="2400" b="1" dirty="0"/>
              <a:t>3</a:t>
            </a:r>
            <a:r>
              <a:rPr lang="zh-TW" altLang="en-US" sz="2400" b="1" dirty="0"/>
              <a:t>人</a:t>
            </a:r>
            <a:r>
              <a:rPr lang="en-US" altLang="zh-TW" sz="2400" b="1" dirty="0"/>
              <a:t>)</a:t>
            </a:r>
          </a:p>
          <a:p>
            <a:pPr marL="342900" indent="-342900">
              <a:buFont typeface="Arial" panose="020B0604020202020204" pitchFamily="34" charset="0"/>
              <a:buChar char="•"/>
            </a:pPr>
            <a:r>
              <a:rPr lang="zh-TW" altLang="en-US" sz="2400" b="1" dirty="0"/>
              <a:t>匯入檔案必填欄位：</a:t>
            </a:r>
            <a:endParaRPr lang="en-US" altLang="zh-TW" sz="2400" b="1" dirty="0"/>
          </a:p>
          <a:p>
            <a:pPr marL="800100" lvl="1" indent="-342900">
              <a:buFont typeface="Arial" panose="020B0604020202020204" pitchFamily="34" charset="0"/>
              <a:buChar char="•"/>
            </a:pPr>
            <a:r>
              <a:rPr lang="zh-TW" altLang="en-US" sz="2400" b="1" dirty="0"/>
              <a:t>學年度、學期、課程類型、綁定科目名稱、綁定班級編碼、綁定班級名稱、來源、狀態</a:t>
            </a:r>
            <a:endParaRPr lang="en-US" altLang="zh-TW" sz="2400" b="1" dirty="0"/>
          </a:p>
          <a:p>
            <a:pPr marL="800100" lvl="1" indent="-342900">
              <a:buFont typeface="Arial" panose="020B0604020202020204" pitchFamily="34" charset="0"/>
              <a:buChar char="•"/>
            </a:pPr>
            <a:endParaRPr lang="en-US" altLang="zh-TW" sz="2400" b="1" dirty="0"/>
          </a:p>
        </p:txBody>
      </p:sp>
    </p:spTree>
    <p:extLst>
      <p:ext uri="{BB962C8B-B14F-4D97-AF65-F5344CB8AC3E}">
        <p14:creationId xmlns:p14="http://schemas.microsoft.com/office/powerpoint/2010/main" val="2440441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預開課程管理</a:t>
            </a:r>
            <a:r>
              <a:rPr lang="en-US" altLang="zh-TW" sz="3600" dirty="0"/>
              <a:t>-</a:t>
            </a:r>
            <a:r>
              <a:rPr lang="zh-TW" altLang="en-US" sz="3600" dirty="0"/>
              <a:t>匯入課程資料處理原則</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200664" y="6276583"/>
            <a:ext cx="490226" cy="277091"/>
          </a:xfrm>
        </p:spPr>
        <p:txBody>
          <a:bodyPr/>
          <a:lstStyle/>
          <a:p>
            <a:pPr algn="ctr"/>
            <a:fld id="{534AF3B0-7061-4301-92CD-197F97EF81A1}" type="slidenum">
              <a:rPr lang="zh-TW" altLang="en-US" sz="1600" b="1" smtClean="0"/>
              <a:pPr algn="ctr"/>
              <a:t>45</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200664" y="6170016"/>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305" y="6218115"/>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822523"/>
            <a:ext cx="8326748" cy="2006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預開課程管理</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sp>
        <p:nvSpPr>
          <p:cNvPr id="3" name="文字方塊 2">
            <a:extLst>
              <a:ext uri="{FF2B5EF4-FFF2-40B4-BE49-F238E27FC236}">
                <a16:creationId xmlns:a16="http://schemas.microsoft.com/office/drawing/2014/main" id="{C0077B2C-7DFC-60B6-6087-F7816846B4EB}"/>
              </a:ext>
            </a:extLst>
          </p:cNvPr>
          <p:cNvSpPr txBox="1"/>
          <p:nvPr/>
        </p:nvSpPr>
        <p:spPr>
          <a:xfrm>
            <a:off x="759630" y="2321700"/>
            <a:ext cx="9613096" cy="3785652"/>
          </a:xfrm>
          <a:prstGeom prst="rect">
            <a:avLst/>
          </a:prstGeom>
          <a:noFill/>
        </p:spPr>
        <p:txBody>
          <a:bodyPr wrap="square">
            <a:spAutoFit/>
          </a:bodyPr>
          <a:lstStyle/>
          <a:p>
            <a:pPr marL="285750" indent="-285750">
              <a:buFont typeface="Arial" panose="020B0604020202020204" pitchFamily="34" charset="0"/>
              <a:buChar char="•"/>
            </a:pPr>
            <a:r>
              <a:rPr lang="zh-TW" altLang="en-US" sz="2400" b="1" dirty="0"/>
              <a:t>預開課新增匯入方式</a:t>
            </a:r>
            <a:endParaRPr lang="en-US" altLang="zh-TW" sz="2400" b="1" dirty="0"/>
          </a:p>
          <a:p>
            <a:pPr marL="914400" lvl="1" indent="-457200">
              <a:buFont typeface="+mj-lt"/>
              <a:buAutoNum type="arabicPeriod"/>
            </a:pPr>
            <a:r>
              <a:rPr lang="zh-TW" altLang="en-US" sz="2400" b="1" dirty="0"/>
              <a:t>預開課編號不可有值</a:t>
            </a:r>
            <a:endParaRPr lang="en-US" altLang="zh-TW" sz="2400" b="1" dirty="0"/>
          </a:p>
          <a:p>
            <a:pPr marL="914400" lvl="1" indent="-457200">
              <a:buFont typeface="+mj-lt"/>
              <a:buAutoNum type="arabicPeriod"/>
            </a:pPr>
            <a:r>
              <a:rPr lang="zh-TW" altLang="en-US" sz="2400" b="1" dirty="0"/>
              <a:t>來源設定為「排課」時將以綁定科目名稱及綁定班級代碼來對應預開課程，未能對應之課程則暫時匯入代人工處理。</a:t>
            </a:r>
            <a:endParaRPr lang="en-US" altLang="zh-TW" sz="2400" b="1" dirty="0"/>
          </a:p>
          <a:p>
            <a:pPr marL="914400" lvl="1" indent="-457200">
              <a:buFont typeface="+mj-lt"/>
              <a:buAutoNum type="arabicPeriod"/>
            </a:pPr>
            <a:r>
              <a:rPr lang="zh-TW" altLang="en-US" sz="2400" b="1" dirty="0"/>
              <a:t>課程規劃名稱為空白時視為自訂課程</a:t>
            </a:r>
            <a:endParaRPr lang="en-US" altLang="zh-TW" sz="2400" b="1" dirty="0"/>
          </a:p>
          <a:p>
            <a:pPr marL="914400" lvl="1" indent="-457200">
              <a:buFont typeface="+mj-lt"/>
              <a:buAutoNum type="arabicPeriod"/>
            </a:pPr>
            <a:r>
              <a:rPr lang="zh-TW" altLang="en-US" sz="2400" b="1" dirty="0"/>
              <a:t>檢查匯入課程名稱重複及綁定科目名稱</a:t>
            </a:r>
            <a:r>
              <a:rPr lang="en-US" altLang="zh-TW" sz="2400" b="1" dirty="0"/>
              <a:t>+</a:t>
            </a:r>
            <a:r>
              <a:rPr lang="zh-TW" altLang="en-US" sz="2400" b="1" dirty="0"/>
              <a:t>綁定班級代碼是否重複</a:t>
            </a:r>
            <a:endParaRPr lang="en-US" altLang="zh-TW" sz="2400" b="1" dirty="0"/>
          </a:p>
          <a:p>
            <a:pPr marL="914400" lvl="1" indent="-457200">
              <a:buFont typeface="+mj-lt"/>
              <a:buAutoNum type="arabicPeriod"/>
            </a:pPr>
            <a:r>
              <a:rPr lang="zh-TW" altLang="en-US" sz="2400" b="1" dirty="0"/>
              <a:t>檢查科目</a:t>
            </a:r>
            <a:r>
              <a:rPr lang="en-US" altLang="zh-TW" sz="2400" b="1" dirty="0"/>
              <a:t>+</a:t>
            </a:r>
            <a:r>
              <a:rPr lang="zh-TW" altLang="en-US" sz="2400" b="1" dirty="0"/>
              <a:t>級別必須存在於課程規劃名稱對應之課程規劃中</a:t>
            </a:r>
            <a:endParaRPr lang="en-US" altLang="zh-TW" sz="2400" b="1" dirty="0"/>
          </a:p>
          <a:p>
            <a:pPr marL="914400" lvl="1" indent="-457200">
              <a:buFont typeface="+mj-lt"/>
              <a:buAutoNum type="arabicPeriod"/>
            </a:pPr>
            <a:r>
              <a:rPr lang="zh-TW" altLang="en-US" sz="2400" b="1" dirty="0"/>
              <a:t>來源為選課時課程名稱可以空白，來源為預開課時則課程名稱不可空白</a:t>
            </a:r>
            <a:endParaRPr lang="en-US" altLang="zh-TW" sz="2400" b="1" dirty="0"/>
          </a:p>
          <a:p>
            <a:pPr marL="914400" lvl="1" indent="-457200">
              <a:buFont typeface="+mj-lt"/>
              <a:buAutoNum type="arabicPeriod"/>
            </a:pPr>
            <a:r>
              <a:rPr lang="zh-TW" altLang="en-US" sz="2400" b="1" dirty="0"/>
              <a:t>課程規劃名稱為空白時其課程類型必為跨班</a:t>
            </a:r>
            <a:endParaRPr lang="en-US" altLang="zh-TW" sz="2400" b="1" dirty="0"/>
          </a:p>
        </p:txBody>
      </p:sp>
    </p:spTree>
    <p:extLst>
      <p:ext uri="{BB962C8B-B14F-4D97-AF65-F5344CB8AC3E}">
        <p14:creationId xmlns:p14="http://schemas.microsoft.com/office/powerpoint/2010/main" val="1826676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預開課程管理</a:t>
            </a:r>
            <a:r>
              <a:rPr lang="en-US" altLang="zh-TW" sz="3600" dirty="0"/>
              <a:t>-</a:t>
            </a:r>
            <a:r>
              <a:rPr lang="zh-TW" altLang="en-US" sz="3600" dirty="0"/>
              <a:t>匯入課程資料處理原則</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200664" y="6276583"/>
            <a:ext cx="490226" cy="277091"/>
          </a:xfrm>
        </p:spPr>
        <p:txBody>
          <a:bodyPr/>
          <a:lstStyle/>
          <a:p>
            <a:pPr algn="ctr"/>
            <a:fld id="{534AF3B0-7061-4301-92CD-197F97EF81A1}" type="slidenum">
              <a:rPr lang="zh-TW" altLang="en-US" sz="1600" b="1" smtClean="0"/>
              <a:pPr algn="ctr"/>
              <a:t>46</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200664" y="6170016"/>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305" y="6218115"/>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822523"/>
            <a:ext cx="8326748" cy="2006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預開課程管理</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sp>
        <p:nvSpPr>
          <p:cNvPr id="3" name="文字方塊 2">
            <a:extLst>
              <a:ext uri="{FF2B5EF4-FFF2-40B4-BE49-F238E27FC236}">
                <a16:creationId xmlns:a16="http://schemas.microsoft.com/office/drawing/2014/main" id="{C0077B2C-7DFC-60B6-6087-F7816846B4EB}"/>
              </a:ext>
            </a:extLst>
          </p:cNvPr>
          <p:cNvSpPr txBox="1"/>
          <p:nvPr/>
        </p:nvSpPr>
        <p:spPr>
          <a:xfrm>
            <a:off x="759630" y="2321700"/>
            <a:ext cx="9613096" cy="3416320"/>
          </a:xfrm>
          <a:prstGeom prst="rect">
            <a:avLst/>
          </a:prstGeom>
          <a:noFill/>
        </p:spPr>
        <p:txBody>
          <a:bodyPr wrap="square">
            <a:spAutoFit/>
          </a:bodyPr>
          <a:lstStyle/>
          <a:p>
            <a:pPr marL="285750" indent="-285750">
              <a:buFont typeface="Arial" panose="020B0604020202020204" pitchFamily="34" charset="0"/>
              <a:buChar char="•"/>
            </a:pPr>
            <a:r>
              <a:rPr lang="zh-TW" altLang="en-US" sz="2400" b="1" dirty="0"/>
              <a:t>預開課變更匯入方式</a:t>
            </a:r>
            <a:endParaRPr lang="en-US" altLang="zh-TW" sz="2400" b="1" dirty="0"/>
          </a:p>
          <a:p>
            <a:pPr marL="914400" lvl="1" indent="-457200">
              <a:buFont typeface="+mj-lt"/>
              <a:buAutoNum type="arabicPeriod"/>
            </a:pPr>
            <a:r>
              <a:rPr lang="zh-TW" altLang="en-US" sz="2400" b="1" dirty="0"/>
              <a:t>預開課編號必須有值，並檢查該課程是否存在</a:t>
            </a:r>
            <a:endParaRPr lang="en-US" altLang="zh-TW" sz="2400" b="1" dirty="0"/>
          </a:p>
          <a:p>
            <a:pPr marL="914400" lvl="1" indent="-457200">
              <a:buFont typeface="+mj-lt"/>
              <a:buAutoNum type="arabicPeriod"/>
            </a:pPr>
            <a:r>
              <a:rPr lang="zh-TW" altLang="en-US" sz="2400" b="1" dirty="0"/>
              <a:t>可變更項目</a:t>
            </a:r>
            <a:endParaRPr lang="en-US" altLang="zh-TW" sz="2400" b="1" dirty="0"/>
          </a:p>
          <a:p>
            <a:pPr lvl="2"/>
            <a:r>
              <a:rPr lang="en-US" altLang="zh-TW" sz="2400" b="1" dirty="0"/>
              <a:t>(1)</a:t>
            </a:r>
            <a:r>
              <a:rPr lang="zh-TW" altLang="en-US" sz="2400" b="1" dirty="0"/>
              <a:t>課程名稱：不可與現有預開課程名稱重複</a:t>
            </a:r>
            <a:endParaRPr lang="en-US" altLang="zh-TW" sz="2400" b="1" dirty="0"/>
          </a:p>
          <a:p>
            <a:pPr lvl="2"/>
            <a:r>
              <a:rPr lang="en-US" altLang="zh-TW" sz="2400" b="1" dirty="0"/>
              <a:t>(2)</a:t>
            </a:r>
            <a:r>
              <a:rPr lang="zh-TW" altLang="en-US" sz="2400" b="1" dirty="0"/>
              <a:t>綁定科目</a:t>
            </a:r>
            <a:r>
              <a:rPr lang="en-US" altLang="zh-TW" sz="2400" b="1" dirty="0"/>
              <a:t>+</a:t>
            </a:r>
            <a:r>
              <a:rPr lang="zh-TW" altLang="en-US" sz="2400" b="1" dirty="0"/>
              <a:t>綁定課程代碼：不可與現有預開課程內綁定科目</a:t>
            </a:r>
            <a:r>
              <a:rPr lang="en-US" altLang="zh-TW" sz="2400" b="1" dirty="0"/>
              <a:t>+</a:t>
            </a:r>
            <a:r>
              <a:rPr lang="zh-TW" altLang="en-US" sz="2400" b="1" dirty="0"/>
              <a:t>綁定課程代碼重複</a:t>
            </a:r>
            <a:endParaRPr lang="en-US" altLang="zh-TW" sz="2400" b="1" dirty="0"/>
          </a:p>
          <a:p>
            <a:pPr lvl="2"/>
            <a:r>
              <a:rPr lang="en-US" altLang="zh-TW" sz="2400" b="1" dirty="0"/>
              <a:t>(3)</a:t>
            </a:r>
            <a:r>
              <a:rPr lang="zh-TW" altLang="en-US" sz="2400" b="1" dirty="0"/>
              <a:t>科目名稱</a:t>
            </a:r>
            <a:r>
              <a:rPr lang="en-US" altLang="zh-TW" sz="2400" b="1" dirty="0"/>
              <a:t>+</a:t>
            </a:r>
            <a:r>
              <a:rPr lang="zh-TW" altLang="en-US" sz="2400" b="1" dirty="0"/>
              <a:t>級別：配合課程規劃名稱及學年度學期檢查是否存在科目名稱</a:t>
            </a:r>
            <a:r>
              <a:rPr lang="en-US" altLang="zh-TW" sz="2400" b="1" dirty="0"/>
              <a:t>+</a:t>
            </a:r>
            <a:r>
              <a:rPr lang="zh-TW" altLang="en-US" sz="2400" b="1" dirty="0"/>
              <a:t>級別之組合，課程規劃名稱為空白時則忽略檢查原則</a:t>
            </a:r>
            <a:endParaRPr lang="en-US" altLang="zh-TW" sz="2400" b="1" dirty="0"/>
          </a:p>
        </p:txBody>
      </p:sp>
    </p:spTree>
    <p:extLst>
      <p:ext uri="{BB962C8B-B14F-4D97-AF65-F5344CB8AC3E}">
        <p14:creationId xmlns:p14="http://schemas.microsoft.com/office/powerpoint/2010/main" val="1763058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預開課程管理</a:t>
            </a:r>
            <a:r>
              <a:rPr lang="en-US" altLang="zh-TW" sz="3600" dirty="0"/>
              <a:t>-</a:t>
            </a:r>
            <a:r>
              <a:rPr lang="zh-TW" altLang="en-US" sz="3600" dirty="0"/>
              <a:t>新增匯入預開課範例</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200664" y="6276583"/>
            <a:ext cx="490226" cy="277091"/>
          </a:xfrm>
        </p:spPr>
        <p:txBody>
          <a:bodyPr/>
          <a:lstStyle/>
          <a:p>
            <a:pPr algn="ctr"/>
            <a:fld id="{534AF3B0-7061-4301-92CD-197F97EF81A1}" type="slidenum">
              <a:rPr lang="zh-TW" altLang="en-US" sz="1600" b="1" smtClean="0"/>
              <a:pPr algn="ctr"/>
              <a:t>47</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200664" y="6170016"/>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305" y="6218115"/>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822523"/>
            <a:ext cx="8326748" cy="2006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預開課程管理</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pic>
        <p:nvPicPr>
          <p:cNvPr id="8" name="圖片 7">
            <a:extLst>
              <a:ext uri="{FF2B5EF4-FFF2-40B4-BE49-F238E27FC236}">
                <a16:creationId xmlns:a16="http://schemas.microsoft.com/office/drawing/2014/main" id="{70F3F8D0-E4CE-6437-20E3-36AC3EE6AD07}"/>
              </a:ext>
            </a:extLst>
          </p:cNvPr>
          <p:cNvPicPr>
            <a:picLocks noChangeAspect="1"/>
          </p:cNvPicPr>
          <p:nvPr/>
        </p:nvPicPr>
        <p:blipFill>
          <a:blip r:embed="rId3"/>
          <a:stretch>
            <a:fillRect/>
          </a:stretch>
        </p:blipFill>
        <p:spPr>
          <a:xfrm>
            <a:off x="445777" y="2443601"/>
            <a:ext cx="11231873" cy="1492206"/>
          </a:xfrm>
          <a:prstGeom prst="rect">
            <a:avLst/>
          </a:prstGeom>
        </p:spPr>
      </p:pic>
      <p:sp>
        <p:nvSpPr>
          <p:cNvPr id="10" name="文字方塊 9">
            <a:extLst>
              <a:ext uri="{FF2B5EF4-FFF2-40B4-BE49-F238E27FC236}">
                <a16:creationId xmlns:a16="http://schemas.microsoft.com/office/drawing/2014/main" id="{FFF564F4-A465-9C2F-2B1B-D7F5A63FB25D}"/>
              </a:ext>
            </a:extLst>
          </p:cNvPr>
          <p:cNvSpPr txBox="1"/>
          <p:nvPr/>
        </p:nvSpPr>
        <p:spPr>
          <a:xfrm>
            <a:off x="690890" y="4139396"/>
            <a:ext cx="10089345" cy="2062103"/>
          </a:xfrm>
          <a:prstGeom prst="rect">
            <a:avLst/>
          </a:prstGeom>
          <a:noFill/>
        </p:spPr>
        <p:txBody>
          <a:bodyPr wrap="square">
            <a:spAutoFit/>
          </a:bodyPr>
          <a:lstStyle/>
          <a:p>
            <a:pPr marL="285750" indent="-285750">
              <a:buFont typeface="Arial" panose="020B0604020202020204" pitchFamily="34" charset="0"/>
              <a:buChar char="•"/>
            </a:pPr>
            <a:r>
              <a:rPr lang="zh-TW" altLang="en-US" sz="1600" b="1" dirty="0"/>
              <a:t>原班匯入時必填：學年度、學期、課程名稱、級別、課程類型、學分、綁定科目名稱、綁定班級編碼、綁定班級名稱、來源、狀態、課程規劃名稱及預開課班級</a:t>
            </a:r>
            <a:endParaRPr lang="en-US" altLang="zh-TW" sz="1600" b="1" dirty="0"/>
          </a:p>
          <a:p>
            <a:pPr marL="285750" indent="-285750">
              <a:buFont typeface="Arial" panose="020B0604020202020204" pitchFamily="34" charset="0"/>
              <a:buChar char="•"/>
            </a:pPr>
            <a:r>
              <a:rPr lang="zh-TW" altLang="en-US" sz="1600" b="1" dirty="0"/>
              <a:t>跨班</a:t>
            </a:r>
            <a:r>
              <a:rPr lang="en-US" altLang="zh-TW" sz="1600" b="1" dirty="0"/>
              <a:t>(</a:t>
            </a:r>
            <a:r>
              <a:rPr lang="zh-TW" altLang="en-US" sz="1600" b="1" dirty="0"/>
              <a:t>非自訂</a:t>
            </a:r>
            <a:r>
              <a:rPr lang="en-US" altLang="zh-TW" sz="1600" b="1" dirty="0"/>
              <a:t>)</a:t>
            </a:r>
            <a:r>
              <a:rPr lang="zh-TW" altLang="en-US" sz="1600" b="1" dirty="0"/>
              <a:t>匯入時必填：學年度、學期、課程名稱、級別、課程類型、學分、綁定科目名稱、綁定班級編碼、綁定班級名稱、來源、狀態及課程規劃名稱</a:t>
            </a:r>
            <a:endParaRPr lang="en-US" altLang="zh-TW" sz="1600" b="1" dirty="0"/>
          </a:p>
          <a:p>
            <a:pPr marL="285750" indent="-285750">
              <a:buFont typeface="Arial" panose="020B0604020202020204" pitchFamily="34" charset="0"/>
              <a:buChar char="•"/>
            </a:pPr>
            <a:r>
              <a:rPr lang="zh-TW" altLang="en-US" sz="1600" b="1" dirty="0"/>
              <a:t>自訂課程匯入時必填：學年度、學期、課程名稱、級別、課程類型、學分、綁定科目名稱、綁定班級編碼、綁定班級名稱、分項類別、不計分、不計學分、來源及狀態</a:t>
            </a:r>
            <a:endParaRPr lang="en-US" altLang="zh-TW" sz="1600" b="1" dirty="0"/>
          </a:p>
          <a:p>
            <a:pPr marL="285750" indent="-285750">
              <a:buFont typeface="Arial" panose="020B0604020202020204" pitchFamily="34" charset="0"/>
              <a:buChar char="•"/>
            </a:pPr>
            <a:endParaRPr lang="en-US" altLang="zh-TW" sz="1600" b="1" dirty="0"/>
          </a:p>
          <a:p>
            <a:pPr marL="800100" lvl="1" indent="-342900">
              <a:buFont typeface="Arial" panose="020B0604020202020204" pitchFamily="34" charset="0"/>
              <a:buChar char="•"/>
            </a:pPr>
            <a:endParaRPr lang="en-US" altLang="zh-TW" sz="1600" b="1" dirty="0"/>
          </a:p>
        </p:txBody>
      </p:sp>
    </p:spTree>
    <p:extLst>
      <p:ext uri="{BB962C8B-B14F-4D97-AF65-F5344CB8AC3E}">
        <p14:creationId xmlns:p14="http://schemas.microsoft.com/office/powerpoint/2010/main" val="4215772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預開課程管理</a:t>
            </a:r>
            <a:r>
              <a:rPr lang="en-US" altLang="zh-TW" sz="3600" dirty="0"/>
              <a:t>-</a:t>
            </a:r>
            <a:r>
              <a:rPr lang="zh-TW" altLang="en-US" sz="3600" dirty="0"/>
              <a:t>新增匯入排課範例</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200664" y="6276583"/>
            <a:ext cx="490226" cy="277091"/>
          </a:xfrm>
        </p:spPr>
        <p:txBody>
          <a:bodyPr/>
          <a:lstStyle/>
          <a:p>
            <a:pPr algn="ctr"/>
            <a:fld id="{534AF3B0-7061-4301-92CD-197F97EF81A1}" type="slidenum">
              <a:rPr lang="zh-TW" altLang="en-US" sz="1600" b="1" smtClean="0"/>
              <a:pPr algn="ctr"/>
              <a:t>48</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200664" y="6170016"/>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305" y="6218115"/>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822523"/>
            <a:ext cx="8326748" cy="2006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預開課程管理</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sp>
        <p:nvSpPr>
          <p:cNvPr id="10" name="文字方塊 9">
            <a:extLst>
              <a:ext uri="{FF2B5EF4-FFF2-40B4-BE49-F238E27FC236}">
                <a16:creationId xmlns:a16="http://schemas.microsoft.com/office/drawing/2014/main" id="{FFF564F4-A465-9C2F-2B1B-D7F5A63FB25D}"/>
              </a:ext>
            </a:extLst>
          </p:cNvPr>
          <p:cNvSpPr txBox="1"/>
          <p:nvPr/>
        </p:nvSpPr>
        <p:spPr>
          <a:xfrm>
            <a:off x="581192" y="3839265"/>
            <a:ext cx="10089345" cy="1815882"/>
          </a:xfrm>
          <a:prstGeom prst="rect">
            <a:avLst/>
          </a:prstGeom>
          <a:noFill/>
        </p:spPr>
        <p:txBody>
          <a:bodyPr wrap="square">
            <a:spAutoFit/>
          </a:bodyPr>
          <a:lstStyle/>
          <a:p>
            <a:pPr marL="285750" indent="-285750">
              <a:buFont typeface="Arial" panose="020B0604020202020204" pitchFamily="34" charset="0"/>
              <a:buChar char="•"/>
            </a:pPr>
            <a:r>
              <a:rPr lang="zh-TW" altLang="en-US" sz="1600" b="1" dirty="0"/>
              <a:t>排課匯入時必填：學年度、學期、課程類型、綁定科目名稱、綁定班級編碼、綁定班級名稱、來源、狀態、及授課教師</a:t>
            </a:r>
            <a:endParaRPr lang="en-US" altLang="zh-TW" sz="1600" b="1" dirty="0"/>
          </a:p>
          <a:p>
            <a:pPr marL="285750" indent="-285750">
              <a:buFont typeface="Arial" panose="020B0604020202020204" pitchFamily="34" charset="0"/>
              <a:buChar char="•"/>
            </a:pPr>
            <a:r>
              <a:rPr lang="zh-TW" altLang="en-US" sz="1600" b="1" dirty="0"/>
              <a:t>授課教師格式為：教師編號</a:t>
            </a:r>
            <a:r>
              <a:rPr lang="en-US" altLang="zh-TW" sz="1600" b="1" dirty="0"/>
              <a:t>:</a:t>
            </a:r>
            <a:r>
              <a:rPr lang="zh-TW" altLang="en-US" sz="1600" b="1" dirty="0"/>
              <a:t>教師姓名</a:t>
            </a:r>
            <a:r>
              <a:rPr lang="en-US" altLang="zh-TW" sz="1600" b="1" dirty="0"/>
              <a:t>,</a:t>
            </a:r>
            <a:r>
              <a:rPr lang="zh-TW" altLang="en-US" sz="1600" b="1" dirty="0"/>
              <a:t>教師編號</a:t>
            </a:r>
            <a:r>
              <a:rPr lang="en-US" altLang="zh-TW" sz="1600" b="1" dirty="0"/>
              <a:t>:</a:t>
            </a:r>
            <a:r>
              <a:rPr lang="zh-TW" altLang="en-US" sz="1600" b="1" dirty="0"/>
              <a:t>教師姓名</a:t>
            </a:r>
            <a:r>
              <a:rPr lang="en-US" altLang="zh-TW" sz="1600" b="1" dirty="0"/>
              <a:t>,</a:t>
            </a:r>
            <a:r>
              <a:rPr lang="zh-TW" altLang="en-US" sz="1600" b="1" dirty="0"/>
              <a:t>教師編號</a:t>
            </a:r>
            <a:r>
              <a:rPr lang="en-US" altLang="zh-TW" sz="1600" b="1" dirty="0"/>
              <a:t>:</a:t>
            </a:r>
            <a:r>
              <a:rPr lang="zh-TW" altLang="en-US" sz="1600" b="1" dirty="0"/>
              <a:t>教師姓名</a:t>
            </a:r>
            <a:endParaRPr lang="en-US" altLang="zh-TW" sz="1600" b="1" dirty="0"/>
          </a:p>
          <a:p>
            <a:pPr marL="285750" indent="-285750">
              <a:buFont typeface="Arial" panose="020B0604020202020204" pitchFamily="34" charset="0"/>
              <a:buChar char="•"/>
            </a:pPr>
            <a:endParaRPr lang="en-US" altLang="zh-TW" sz="1600" b="1" dirty="0"/>
          </a:p>
          <a:p>
            <a:pPr marL="285750" indent="-285750">
              <a:buFont typeface="Arial" panose="020B0604020202020204" pitchFamily="34" charset="0"/>
              <a:buChar char="•"/>
            </a:pPr>
            <a:endParaRPr lang="en-US" altLang="zh-TW" sz="1600" b="1" dirty="0"/>
          </a:p>
          <a:p>
            <a:pPr marL="285750" indent="-285750">
              <a:buFont typeface="Arial" panose="020B0604020202020204" pitchFamily="34" charset="0"/>
              <a:buChar char="•"/>
            </a:pPr>
            <a:endParaRPr lang="en-US" altLang="zh-TW" sz="1600" b="1" dirty="0"/>
          </a:p>
          <a:p>
            <a:pPr marL="800100" lvl="1" indent="-342900">
              <a:buFont typeface="Arial" panose="020B0604020202020204" pitchFamily="34" charset="0"/>
              <a:buChar char="•"/>
            </a:pPr>
            <a:endParaRPr lang="en-US" altLang="zh-TW" sz="1600" b="1" dirty="0"/>
          </a:p>
        </p:txBody>
      </p:sp>
      <p:pic>
        <p:nvPicPr>
          <p:cNvPr id="8" name="圖片 7">
            <a:extLst>
              <a:ext uri="{FF2B5EF4-FFF2-40B4-BE49-F238E27FC236}">
                <a16:creationId xmlns:a16="http://schemas.microsoft.com/office/drawing/2014/main" id="{26F6431A-3BE2-E126-A51A-D6AFDE91978A}"/>
              </a:ext>
            </a:extLst>
          </p:cNvPr>
          <p:cNvPicPr>
            <a:picLocks noChangeAspect="1"/>
          </p:cNvPicPr>
          <p:nvPr/>
        </p:nvPicPr>
        <p:blipFill>
          <a:blip r:embed="rId3"/>
          <a:stretch>
            <a:fillRect/>
          </a:stretch>
        </p:blipFill>
        <p:spPr>
          <a:xfrm>
            <a:off x="690890" y="2340886"/>
            <a:ext cx="10229850" cy="1230989"/>
          </a:xfrm>
          <a:prstGeom prst="rect">
            <a:avLst/>
          </a:prstGeom>
        </p:spPr>
      </p:pic>
    </p:spTree>
    <p:extLst>
      <p:ext uri="{BB962C8B-B14F-4D97-AF65-F5344CB8AC3E}">
        <p14:creationId xmlns:p14="http://schemas.microsoft.com/office/powerpoint/2010/main" val="3332183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26F6431A-3BE2-E126-A51A-D6AFDE91978A}"/>
              </a:ext>
            </a:extLst>
          </p:cNvPr>
          <p:cNvPicPr>
            <a:picLocks noChangeAspect="1"/>
          </p:cNvPicPr>
          <p:nvPr/>
        </p:nvPicPr>
        <p:blipFill>
          <a:blip r:embed="rId2"/>
          <a:stretch>
            <a:fillRect/>
          </a:stretch>
        </p:blipFill>
        <p:spPr>
          <a:xfrm>
            <a:off x="690890" y="2340886"/>
            <a:ext cx="10229850" cy="1230989"/>
          </a:xfrm>
          <a:prstGeom prst="rect">
            <a:avLst/>
          </a:prstGeom>
        </p:spPr>
      </p:pic>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a:xfrm>
            <a:off x="581192" y="766903"/>
            <a:ext cx="11610808" cy="1013800"/>
          </a:xfrm>
        </p:spPr>
        <p:txBody>
          <a:bodyPr>
            <a:noAutofit/>
          </a:bodyPr>
          <a:lstStyle/>
          <a:p>
            <a:r>
              <a:rPr lang="zh-TW" altLang="en-US" sz="3600" dirty="0"/>
              <a:t>預開課處理作業</a:t>
            </a:r>
            <a:r>
              <a:rPr lang="en-US" altLang="zh-TW" sz="3600" dirty="0"/>
              <a:t>-</a:t>
            </a:r>
            <a:r>
              <a:rPr lang="zh-TW" altLang="en-US" sz="3600" dirty="0"/>
              <a:t>預開課程管理</a:t>
            </a:r>
            <a:r>
              <a:rPr lang="en-US" altLang="zh-TW" sz="3600" dirty="0"/>
              <a:t>-</a:t>
            </a:r>
            <a:r>
              <a:rPr lang="zh-TW" altLang="en-US" sz="3600" dirty="0"/>
              <a:t>新增匯入排課範例</a:t>
            </a:r>
            <a:br>
              <a:rPr lang="en-US" altLang="zh-TW" sz="3600" dirty="0"/>
            </a:br>
            <a:r>
              <a:rPr lang="en-US" altLang="zh-TW" sz="3600" dirty="0"/>
              <a:t>(</a:t>
            </a:r>
            <a:r>
              <a:rPr lang="zh-TW" altLang="en-US" sz="3600" dirty="0"/>
              <a:t>未對應</a:t>
            </a:r>
            <a:r>
              <a:rPr lang="en-US" altLang="zh-TW" sz="3600" dirty="0"/>
              <a:t>)</a:t>
            </a:r>
            <a:endParaRPr lang="zh-TW" altLang="en-US" sz="3600" dirty="0"/>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200664" y="6276583"/>
            <a:ext cx="490226" cy="277091"/>
          </a:xfrm>
        </p:spPr>
        <p:txBody>
          <a:bodyPr/>
          <a:lstStyle/>
          <a:p>
            <a:pPr algn="ctr"/>
            <a:fld id="{534AF3B0-7061-4301-92CD-197F97EF81A1}" type="slidenum">
              <a:rPr lang="zh-TW" altLang="en-US" sz="1600" b="1" smtClean="0"/>
              <a:pPr algn="ctr"/>
              <a:t>49</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200664" y="6170016"/>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305" y="6218115"/>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822523"/>
            <a:ext cx="8326748" cy="2006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預開課程管理</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sp>
        <p:nvSpPr>
          <p:cNvPr id="10" name="文字方塊 9">
            <a:extLst>
              <a:ext uri="{FF2B5EF4-FFF2-40B4-BE49-F238E27FC236}">
                <a16:creationId xmlns:a16="http://schemas.microsoft.com/office/drawing/2014/main" id="{FFF564F4-A465-9C2F-2B1B-D7F5A63FB25D}"/>
              </a:ext>
            </a:extLst>
          </p:cNvPr>
          <p:cNvSpPr txBox="1"/>
          <p:nvPr/>
        </p:nvSpPr>
        <p:spPr>
          <a:xfrm>
            <a:off x="826305" y="3438902"/>
            <a:ext cx="6974670" cy="830997"/>
          </a:xfrm>
          <a:prstGeom prst="rect">
            <a:avLst/>
          </a:prstGeom>
          <a:solidFill>
            <a:schemeClr val="accent2">
              <a:lumMod val="40000"/>
              <a:lumOff val="60000"/>
            </a:schemeClr>
          </a:solidFill>
        </p:spPr>
        <p:txBody>
          <a:bodyPr wrap="square">
            <a:spAutoFit/>
          </a:bodyPr>
          <a:lstStyle/>
          <a:p>
            <a:pPr marL="285750" indent="-285750">
              <a:buFont typeface="Arial" panose="020B0604020202020204" pitchFamily="34" charset="0"/>
              <a:buChar char="•"/>
            </a:pPr>
            <a:r>
              <a:rPr lang="zh-TW" altLang="en-US" sz="1600" b="1" dirty="0"/>
              <a:t>預開課已有紀錄，綁定科目名稱及綁定班碼不符</a:t>
            </a:r>
            <a:endParaRPr lang="en-US" altLang="zh-TW" sz="1600" b="1" dirty="0"/>
          </a:p>
          <a:p>
            <a:pPr marL="285750" indent="-285750">
              <a:buFont typeface="Arial" panose="020B0604020202020204" pitchFamily="34" charset="0"/>
              <a:buChar char="•"/>
            </a:pPr>
            <a:r>
              <a:rPr lang="zh-TW" altLang="en-US" sz="1600" b="1" dirty="0"/>
              <a:t>使用連結預開課課程選擇現有預開課程</a:t>
            </a:r>
            <a:endParaRPr lang="en-US" altLang="zh-TW" sz="1600" b="1" dirty="0"/>
          </a:p>
          <a:p>
            <a:pPr marL="285750" indent="-285750">
              <a:buFont typeface="Arial" panose="020B0604020202020204" pitchFamily="34" charset="0"/>
              <a:buChar char="•"/>
            </a:pPr>
            <a:r>
              <a:rPr lang="zh-TW" altLang="en-US" sz="1600" b="1" dirty="0"/>
              <a:t>設定連結後之綁定科目名稱及綁定班碼以排課匯入為主</a:t>
            </a:r>
            <a:endParaRPr lang="en-US" altLang="zh-TW" sz="1600" b="1" dirty="0"/>
          </a:p>
        </p:txBody>
      </p:sp>
      <p:sp>
        <p:nvSpPr>
          <p:cNvPr id="3" name="矩形 2">
            <a:extLst>
              <a:ext uri="{FF2B5EF4-FFF2-40B4-BE49-F238E27FC236}">
                <a16:creationId xmlns:a16="http://schemas.microsoft.com/office/drawing/2014/main" id="{DAD074DE-DF82-7022-7039-EB410CE5D3B7}"/>
              </a:ext>
            </a:extLst>
          </p:cNvPr>
          <p:cNvSpPr/>
          <p:nvPr/>
        </p:nvSpPr>
        <p:spPr>
          <a:xfrm>
            <a:off x="581192" y="3049982"/>
            <a:ext cx="10810708" cy="29329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 name="接點: 肘形 3">
            <a:extLst>
              <a:ext uri="{FF2B5EF4-FFF2-40B4-BE49-F238E27FC236}">
                <a16:creationId xmlns:a16="http://schemas.microsoft.com/office/drawing/2014/main" id="{A1D77B11-91A8-DF27-D2DD-7417EA4F0C1A}"/>
              </a:ext>
            </a:extLst>
          </p:cNvPr>
          <p:cNvCxnSpPr>
            <a:cxnSpLocks/>
            <a:stCxn id="10" idx="1"/>
            <a:endCxn id="3" idx="1"/>
          </p:cNvCxnSpPr>
          <p:nvPr/>
        </p:nvCxnSpPr>
        <p:spPr>
          <a:xfrm rot="10800000">
            <a:off x="581193" y="3196629"/>
            <a:ext cx="245113" cy="657772"/>
          </a:xfrm>
          <a:prstGeom prst="bentConnector3">
            <a:avLst>
              <a:gd name="adj1" fmla="val 193263"/>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7" name="圖片 16">
            <a:extLst>
              <a:ext uri="{FF2B5EF4-FFF2-40B4-BE49-F238E27FC236}">
                <a16:creationId xmlns:a16="http://schemas.microsoft.com/office/drawing/2014/main" id="{8B05512E-DBC2-EA97-C961-35270C8A1B75}"/>
              </a:ext>
            </a:extLst>
          </p:cNvPr>
          <p:cNvPicPr>
            <a:picLocks noChangeAspect="1"/>
          </p:cNvPicPr>
          <p:nvPr/>
        </p:nvPicPr>
        <p:blipFill>
          <a:blip r:embed="rId4"/>
          <a:stretch>
            <a:fillRect/>
          </a:stretch>
        </p:blipFill>
        <p:spPr>
          <a:xfrm>
            <a:off x="450439" y="4269899"/>
            <a:ext cx="8439150" cy="1678468"/>
          </a:xfrm>
          <a:prstGeom prst="rect">
            <a:avLst/>
          </a:prstGeom>
        </p:spPr>
      </p:pic>
      <p:sp>
        <p:nvSpPr>
          <p:cNvPr id="18" name="矩形 17">
            <a:extLst>
              <a:ext uri="{FF2B5EF4-FFF2-40B4-BE49-F238E27FC236}">
                <a16:creationId xmlns:a16="http://schemas.microsoft.com/office/drawing/2014/main" id="{B1A8BAA2-7D9C-7F09-E3AA-EB2E449C0277}"/>
              </a:ext>
            </a:extLst>
          </p:cNvPr>
          <p:cNvSpPr/>
          <p:nvPr/>
        </p:nvSpPr>
        <p:spPr>
          <a:xfrm>
            <a:off x="8628084" y="5676148"/>
            <a:ext cx="261505" cy="29329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 name="圖片 19">
            <a:extLst>
              <a:ext uri="{FF2B5EF4-FFF2-40B4-BE49-F238E27FC236}">
                <a16:creationId xmlns:a16="http://schemas.microsoft.com/office/drawing/2014/main" id="{B17957CF-E10E-6FE4-1407-661237D749A7}"/>
              </a:ext>
            </a:extLst>
          </p:cNvPr>
          <p:cNvPicPr>
            <a:picLocks noChangeAspect="1"/>
          </p:cNvPicPr>
          <p:nvPr/>
        </p:nvPicPr>
        <p:blipFill>
          <a:blip r:embed="rId5"/>
          <a:stretch>
            <a:fillRect/>
          </a:stretch>
        </p:blipFill>
        <p:spPr>
          <a:xfrm>
            <a:off x="9273333" y="3453903"/>
            <a:ext cx="2143043" cy="3280271"/>
          </a:xfrm>
          <a:prstGeom prst="rect">
            <a:avLst/>
          </a:prstGeom>
        </p:spPr>
      </p:pic>
      <p:sp>
        <p:nvSpPr>
          <p:cNvPr id="21" name="矩形 20">
            <a:extLst>
              <a:ext uri="{FF2B5EF4-FFF2-40B4-BE49-F238E27FC236}">
                <a16:creationId xmlns:a16="http://schemas.microsoft.com/office/drawing/2014/main" id="{D89E9DA1-B1D3-EC9D-A3EC-4C00191BF877}"/>
              </a:ext>
            </a:extLst>
          </p:cNvPr>
          <p:cNvSpPr/>
          <p:nvPr/>
        </p:nvSpPr>
        <p:spPr>
          <a:xfrm>
            <a:off x="10805027" y="6309407"/>
            <a:ext cx="570700" cy="29329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 name="接點: 肘形 23">
            <a:extLst>
              <a:ext uri="{FF2B5EF4-FFF2-40B4-BE49-F238E27FC236}">
                <a16:creationId xmlns:a16="http://schemas.microsoft.com/office/drawing/2014/main" id="{04AE673E-8F60-D5E6-027C-B47F907A07FC}"/>
              </a:ext>
            </a:extLst>
          </p:cNvPr>
          <p:cNvCxnSpPr>
            <a:cxnSpLocks/>
            <a:endCxn id="18" idx="3"/>
          </p:cNvCxnSpPr>
          <p:nvPr/>
        </p:nvCxnSpPr>
        <p:spPr>
          <a:xfrm rot="10800000">
            <a:off x="8889589" y="5822795"/>
            <a:ext cx="1915438" cy="633258"/>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66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p>
        </p:txBody>
      </p:sp>
      <p:sp>
        <p:nvSpPr>
          <p:cNvPr id="3" name="內容版面配置區 2">
            <a:extLst>
              <a:ext uri="{FF2B5EF4-FFF2-40B4-BE49-F238E27FC236}">
                <a16:creationId xmlns:a16="http://schemas.microsoft.com/office/drawing/2014/main" id="{99FAE5EB-9073-43E0-8F1E-B61E423074D6}"/>
              </a:ext>
            </a:extLst>
          </p:cNvPr>
          <p:cNvSpPr>
            <a:spLocks noGrp="1"/>
          </p:cNvSpPr>
          <p:nvPr>
            <p:ph idx="1"/>
          </p:nvPr>
        </p:nvSpPr>
        <p:spPr>
          <a:xfrm>
            <a:off x="581192" y="1951896"/>
            <a:ext cx="11029615" cy="3277329"/>
          </a:xfrm>
        </p:spPr>
        <p:txBody>
          <a:bodyPr anchor="t">
            <a:normAutofit/>
          </a:bodyPr>
          <a:lstStyle/>
          <a:p>
            <a:r>
              <a:rPr lang="zh-TW" altLang="en-US" sz="2400" dirty="0">
                <a:solidFill>
                  <a:srgbClr val="202124"/>
                </a:solidFill>
                <a:latin typeface="Roboto" panose="02000000000000000000" pitchFamily="2" charset="0"/>
              </a:rPr>
              <a:t>預開班級處理</a:t>
            </a:r>
            <a:endParaRPr lang="en-US" altLang="zh-TW" sz="2400" dirty="0">
              <a:solidFill>
                <a:srgbClr val="202124"/>
              </a:solidFill>
              <a:latin typeface="Roboto" panose="02000000000000000000" pitchFamily="2" charset="0"/>
            </a:endParaRPr>
          </a:p>
          <a:p>
            <a:r>
              <a:rPr lang="zh-TW" altLang="en-US" sz="2400" b="0" i="0" dirty="0">
                <a:solidFill>
                  <a:srgbClr val="202124"/>
                </a:solidFill>
                <a:effectLst/>
                <a:latin typeface="Roboto" panose="02000000000000000000" pitchFamily="2" charset="0"/>
              </a:rPr>
              <a:t>原班開課處理</a:t>
            </a:r>
            <a:r>
              <a:rPr lang="en-US" altLang="zh-TW" sz="2400" b="0" i="0" dirty="0">
                <a:solidFill>
                  <a:srgbClr val="202124"/>
                </a:solidFill>
                <a:effectLst/>
                <a:latin typeface="Roboto" panose="02000000000000000000" pitchFamily="2" charset="0"/>
              </a:rPr>
              <a:t>(</a:t>
            </a:r>
            <a:r>
              <a:rPr lang="zh-TW" altLang="en-US" sz="2400" b="0" i="0" dirty="0">
                <a:solidFill>
                  <a:srgbClr val="202124"/>
                </a:solidFill>
                <a:effectLst/>
                <a:latin typeface="Roboto" panose="02000000000000000000" pitchFamily="2" charset="0"/>
              </a:rPr>
              <a:t>對開班級處理</a:t>
            </a:r>
            <a:r>
              <a:rPr lang="en-US" altLang="zh-TW" sz="2400" b="0" i="0" dirty="0">
                <a:solidFill>
                  <a:srgbClr val="202124"/>
                </a:solidFill>
                <a:effectLst/>
                <a:latin typeface="Roboto" panose="02000000000000000000" pitchFamily="2" charset="0"/>
              </a:rPr>
              <a:t>)</a:t>
            </a:r>
          </a:p>
          <a:p>
            <a:r>
              <a:rPr lang="zh-TW" altLang="en-US" sz="2400" dirty="0"/>
              <a:t>跨班開課處理</a:t>
            </a:r>
            <a:endParaRPr lang="en-US" altLang="zh-TW" sz="2400" dirty="0"/>
          </a:p>
          <a:p>
            <a:r>
              <a:rPr lang="zh-TW" altLang="en-US" sz="2400" dirty="0"/>
              <a:t>自訂開課處理</a:t>
            </a:r>
            <a:endParaRPr lang="en-US" altLang="zh-TW" sz="2400" dirty="0"/>
          </a:p>
          <a:p>
            <a:r>
              <a:rPr lang="zh-TW" altLang="en-US" sz="2400" dirty="0"/>
              <a:t>預開課程管理</a:t>
            </a:r>
            <a:endParaRPr lang="en-US" altLang="zh-TW" sz="2400" dirty="0"/>
          </a:p>
          <a:p>
            <a:r>
              <a:rPr lang="zh-TW" altLang="en-US" sz="2400" dirty="0"/>
              <a:t>預開選修學生管理</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581192" y="6138784"/>
            <a:ext cx="490226" cy="277091"/>
          </a:xfrm>
        </p:spPr>
        <p:txBody>
          <a:bodyPr/>
          <a:lstStyle/>
          <a:p>
            <a:pPr algn="ctr"/>
            <a:fld id="{534AF3B0-7061-4301-92CD-197F97EF81A1}" type="slidenum">
              <a:rPr lang="zh-TW" altLang="en-US" sz="1600" b="1" smtClean="0"/>
              <a:pPr algn="ctr"/>
              <a:t>5</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581192" y="6032217"/>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975" y="6120438"/>
            <a:ext cx="1809582" cy="52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2059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圖片 34">
            <a:extLst>
              <a:ext uri="{FF2B5EF4-FFF2-40B4-BE49-F238E27FC236}">
                <a16:creationId xmlns:a16="http://schemas.microsoft.com/office/drawing/2014/main" id="{F4AB510B-FE6F-3B1D-DCAE-6DD2F0F8E27B}"/>
              </a:ext>
            </a:extLst>
          </p:cNvPr>
          <p:cNvPicPr>
            <a:picLocks noChangeAspect="1"/>
          </p:cNvPicPr>
          <p:nvPr/>
        </p:nvPicPr>
        <p:blipFill>
          <a:blip r:embed="rId2"/>
          <a:stretch>
            <a:fillRect/>
          </a:stretch>
        </p:blipFill>
        <p:spPr>
          <a:xfrm>
            <a:off x="7713262" y="3112356"/>
            <a:ext cx="3553626" cy="3367484"/>
          </a:xfrm>
          <a:prstGeom prst="rect">
            <a:avLst/>
          </a:prstGeom>
        </p:spPr>
      </p:pic>
      <p:pic>
        <p:nvPicPr>
          <p:cNvPr id="26" name="圖片 25">
            <a:extLst>
              <a:ext uri="{FF2B5EF4-FFF2-40B4-BE49-F238E27FC236}">
                <a16:creationId xmlns:a16="http://schemas.microsoft.com/office/drawing/2014/main" id="{1BAF3A9B-50C7-E5FD-9CD7-8677E95FE9EF}"/>
              </a:ext>
            </a:extLst>
          </p:cNvPr>
          <p:cNvPicPr>
            <a:picLocks noChangeAspect="1"/>
          </p:cNvPicPr>
          <p:nvPr/>
        </p:nvPicPr>
        <p:blipFill>
          <a:blip r:embed="rId3"/>
          <a:stretch>
            <a:fillRect/>
          </a:stretch>
        </p:blipFill>
        <p:spPr>
          <a:xfrm>
            <a:off x="445777" y="2413572"/>
            <a:ext cx="6634474" cy="3723527"/>
          </a:xfrm>
          <a:prstGeom prst="rect">
            <a:avLst/>
          </a:prstGeom>
        </p:spPr>
      </p:pic>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a:xfrm>
            <a:off x="581192" y="766903"/>
            <a:ext cx="11610808" cy="1013800"/>
          </a:xfrm>
        </p:spPr>
        <p:txBody>
          <a:bodyPr>
            <a:noAutofit/>
          </a:bodyPr>
          <a:lstStyle/>
          <a:p>
            <a:r>
              <a:rPr lang="zh-TW" altLang="en-US" sz="3600" dirty="0"/>
              <a:t>預開課處理作業</a:t>
            </a:r>
            <a:r>
              <a:rPr lang="en-US" altLang="zh-TW" sz="3600" dirty="0"/>
              <a:t>-</a:t>
            </a:r>
            <a:r>
              <a:rPr lang="zh-TW" altLang="en-US" sz="3600" dirty="0"/>
              <a:t>預開課程管理</a:t>
            </a:r>
            <a:r>
              <a:rPr lang="en-US" altLang="zh-TW" sz="3600" dirty="0"/>
              <a:t>-</a:t>
            </a:r>
            <a:r>
              <a:rPr lang="zh-TW" altLang="en-US" sz="3600" dirty="0"/>
              <a:t>新增課程修課學生</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200664" y="6276583"/>
            <a:ext cx="490226" cy="277091"/>
          </a:xfrm>
        </p:spPr>
        <p:txBody>
          <a:bodyPr/>
          <a:lstStyle/>
          <a:p>
            <a:pPr algn="ctr"/>
            <a:fld id="{534AF3B0-7061-4301-92CD-197F97EF81A1}" type="slidenum">
              <a:rPr lang="zh-TW" altLang="en-US" sz="1600" b="1" smtClean="0"/>
              <a:pPr algn="ctr"/>
              <a:t>50</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200664" y="6170016"/>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305" y="6218115"/>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822523"/>
            <a:ext cx="8326748" cy="2006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預開課程管理</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sp>
        <p:nvSpPr>
          <p:cNvPr id="10" name="文字方塊 9">
            <a:extLst>
              <a:ext uri="{FF2B5EF4-FFF2-40B4-BE49-F238E27FC236}">
                <a16:creationId xmlns:a16="http://schemas.microsoft.com/office/drawing/2014/main" id="{FFF564F4-A465-9C2F-2B1B-D7F5A63FB25D}"/>
              </a:ext>
            </a:extLst>
          </p:cNvPr>
          <p:cNvSpPr txBox="1"/>
          <p:nvPr/>
        </p:nvSpPr>
        <p:spPr>
          <a:xfrm>
            <a:off x="7713262" y="2425985"/>
            <a:ext cx="4032961" cy="584775"/>
          </a:xfrm>
          <a:prstGeom prst="rect">
            <a:avLst/>
          </a:prstGeom>
          <a:solidFill>
            <a:schemeClr val="accent2">
              <a:lumMod val="40000"/>
              <a:lumOff val="60000"/>
            </a:schemeClr>
          </a:solidFill>
        </p:spPr>
        <p:txBody>
          <a:bodyPr wrap="square">
            <a:spAutoFit/>
          </a:bodyPr>
          <a:lstStyle/>
          <a:p>
            <a:pPr marL="285750" indent="-285750">
              <a:buFont typeface="Arial" panose="020B0604020202020204" pitchFamily="34" charset="0"/>
              <a:buChar char="•"/>
            </a:pPr>
            <a:r>
              <a:rPr lang="zh-TW" altLang="en-US" sz="1600" b="1" dirty="0"/>
              <a:t>點選預開選修</a:t>
            </a:r>
            <a:r>
              <a:rPr lang="en-US" altLang="zh-TW" sz="1600" b="1" dirty="0"/>
              <a:t>(</a:t>
            </a:r>
            <a:r>
              <a:rPr lang="zh-TW" altLang="en-US" sz="1600" b="1" dirty="0"/>
              <a:t>任一門課程</a:t>
            </a:r>
            <a:r>
              <a:rPr lang="en-US" altLang="zh-TW" sz="1600" b="1" dirty="0"/>
              <a:t>)</a:t>
            </a:r>
          </a:p>
          <a:p>
            <a:pPr marL="285750" indent="-285750">
              <a:buFont typeface="Arial" panose="020B0604020202020204" pitchFamily="34" charset="0"/>
              <a:buChar char="•"/>
            </a:pPr>
            <a:r>
              <a:rPr lang="zh-TW" altLang="en-US" sz="1600" b="1" dirty="0"/>
              <a:t>選擇學生加入課程</a:t>
            </a:r>
            <a:endParaRPr lang="en-US" altLang="zh-TW" sz="1600" b="1" dirty="0"/>
          </a:p>
        </p:txBody>
      </p:sp>
      <p:sp>
        <p:nvSpPr>
          <p:cNvPr id="3" name="矩形 2">
            <a:extLst>
              <a:ext uri="{FF2B5EF4-FFF2-40B4-BE49-F238E27FC236}">
                <a16:creationId xmlns:a16="http://schemas.microsoft.com/office/drawing/2014/main" id="{DAD074DE-DF82-7022-7039-EB410CE5D3B7}"/>
              </a:ext>
            </a:extLst>
          </p:cNvPr>
          <p:cNvSpPr/>
          <p:nvPr/>
        </p:nvSpPr>
        <p:spPr>
          <a:xfrm>
            <a:off x="6638925" y="3275533"/>
            <a:ext cx="272014" cy="23407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 name="接點: 肘形 3">
            <a:extLst>
              <a:ext uri="{FF2B5EF4-FFF2-40B4-BE49-F238E27FC236}">
                <a16:creationId xmlns:a16="http://schemas.microsoft.com/office/drawing/2014/main" id="{A1D77B11-91A8-DF27-D2DD-7417EA4F0C1A}"/>
              </a:ext>
            </a:extLst>
          </p:cNvPr>
          <p:cNvCxnSpPr>
            <a:cxnSpLocks/>
            <a:stCxn id="10" idx="1"/>
            <a:endCxn id="3" idx="3"/>
          </p:cNvCxnSpPr>
          <p:nvPr/>
        </p:nvCxnSpPr>
        <p:spPr>
          <a:xfrm rot="10800000" flipV="1">
            <a:off x="6910940" y="2718373"/>
            <a:ext cx="802323" cy="1727548"/>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241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預開選修學生管理</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200664" y="6354041"/>
            <a:ext cx="490226" cy="277091"/>
          </a:xfrm>
        </p:spPr>
        <p:txBody>
          <a:bodyPr/>
          <a:lstStyle/>
          <a:p>
            <a:pPr algn="ctr"/>
            <a:fld id="{534AF3B0-7061-4301-92CD-197F97EF81A1}" type="slidenum">
              <a:rPr lang="zh-TW" altLang="en-US" sz="1600" b="1" smtClean="0"/>
              <a:pPr algn="ctr"/>
              <a:t>51</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200664" y="6247474"/>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931" y="6343766"/>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962802"/>
            <a:ext cx="8326748" cy="485830"/>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預開選修學生管理</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pic>
        <p:nvPicPr>
          <p:cNvPr id="8" name="圖片 7">
            <a:extLst>
              <a:ext uri="{FF2B5EF4-FFF2-40B4-BE49-F238E27FC236}">
                <a16:creationId xmlns:a16="http://schemas.microsoft.com/office/drawing/2014/main" id="{D8A55C3D-B0D6-703C-3A5C-B4036D425B28}"/>
              </a:ext>
            </a:extLst>
          </p:cNvPr>
          <p:cNvPicPr>
            <a:picLocks noChangeAspect="1"/>
          </p:cNvPicPr>
          <p:nvPr/>
        </p:nvPicPr>
        <p:blipFill>
          <a:blip r:embed="rId3"/>
          <a:stretch>
            <a:fillRect/>
          </a:stretch>
        </p:blipFill>
        <p:spPr>
          <a:xfrm>
            <a:off x="1116919" y="2448632"/>
            <a:ext cx="6198281" cy="4230455"/>
          </a:xfrm>
          <a:prstGeom prst="rect">
            <a:avLst/>
          </a:prstGeom>
        </p:spPr>
      </p:pic>
      <p:sp>
        <p:nvSpPr>
          <p:cNvPr id="10" name="文字方塊 9">
            <a:extLst>
              <a:ext uri="{FF2B5EF4-FFF2-40B4-BE49-F238E27FC236}">
                <a16:creationId xmlns:a16="http://schemas.microsoft.com/office/drawing/2014/main" id="{028B768F-14B4-A875-A54E-C1D5CC8577E9}"/>
              </a:ext>
            </a:extLst>
          </p:cNvPr>
          <p:cNvSpPr txBox="1"/>
          <p:nvPr/>
        </p:nvSpPr>
        <p:spPr>
          <a:xfrm>
            <a:off x="7577847" y="2448632"/>
            <a:ext cx="4334383" cy="1077218"/>
          </a:xfrm>
          <a:prstGeom prst="rect">
            <a:avLst/>
          </a:prstGeom>
          <a:solidFill>
            <a:schemeClr val="accent2">
              <a:lumMod val="40000"/>
              <a:lumOff val="60000"/>
            </a:schemeClr>
          </a:solidFill>
        </p:spPr>
        <p:txBody>
          <a:bodyPr wrap="square">
            <a:spAutoFit/>
          </a:bodyPr>
          <a:lstStyle/>
          <a:p>
            <a:pPr marL="285750" indent="-285750">
              <a:buFont typeface="Arial" panose="020B0604020202020204" pitchFamily="34" charset="0"/>
              <a:buChar char="•"/>
            </a:pPr>
            <a:r>
              <a:rPr lang="zh-TW" altLang="en-US" sz="1600" b="1" dirty="0"/>
              <a:t>點選預開課程</a:t>
            </a:r>
            <a:endParaRPr lang="en-US" altLang="zh-TW" sz="1600" b="1" dirty="0"/>
          </a:p>
          <a:p>
            <a:pPr marL="285750" indent="-285750">
              <a:buFont typeface="Arial" panose="020B0604020202020204" pitchFamily="34" charset="0"/>
              <a:buChar char="•"/>
            </a:pPr>
            <a:r>
              <a:rPr lang="zh-TW" altLang="en-US" sz="1600" b="1" dirty="0"/>
              <a:t>選擇學生加入課程</a:t>
            </a:r>
            <a:endParaRPr lang="en-US" altLang="zh-TW" sz="1600" b="1" dirty="0"/>
          </a:p>
          <a:p>
            <a:pPr marL="285750" indent="-285750">
              <a:buFont typeface="Arial" panose="020B0604020202020204" pitchFamily="34" charset="0"/>
              <a:buChar char="•"/>
            </a:pPr>
            <a:r>
              <a:rPr lang="zh-TW" altLang="en-US" sz="1600" b="1" dirty="0"/>
              <a:t>使用匯入模板匯入學生</a:t>
            </a:r>
            <a:endParaRPr lang="en-US" altLang="zh-TW" sz="1600" b="1" dirty="0"/>
          </a:p>
          <a:p>
            <a:pPr marL="285750" indent="-285750">
              <a:buFont typeface="Arial" panose="020B0604020202020204" pitchFamily="34" charset="0"/>
              <a:buChar char="•"/>
            </a:pPr>
            <a:r>
              <a:rPr lang="zh-TW" altLang="en-US" sz="1600" b="1" dirty="0"/>
              <a:t>可使用綁定科目及綁定班碼對應課程名稱</a:t>
            </a:r>
            <a:endParaRPr lang="en-US" altLang="zh-TW" sz="1600" b="1" dirty="0"/>
          </a:p>
        </p:txBody>
      </p:sp>
      <p:pic>
        <p:nvPicPr>
          <p:cNvPr id="12" name="圖片 11">
            <a:extLst>
              <a:ext uri="{FF2B5EF4-FFF2-40B4-BE49-F238E27FC236}">
                <a16:creationId xmlns:a16="http://schemas.microsoft.com/office/drawing/2014/main" id="{DD5F3AB0-AB9B-7578-686F-658D5CE80A34}"/>
              </a:ext>
            </a:extLst>
          </p:cNvPr>
          <p:cNvPicPr>
            <a:picLocks noChangeAspect="1"/>
          </p:cNvPicPr>
          <p:nvPr/>
        </p:nvPicPr>
        <p:blipFill>
          <a:blip r:embed="rId4"/>
          <a:stretch>
            <a:fillRect/>
          </a:stretch>
        </p:blipFill>
        <p:spPr>
          <a:xfrm>
            <a:off x="7434738" y="4154572"/>
            <a:ext cx="4477492" cy="1008022"/>
          </a:xfrm>
          <a:prstGeom prst="rect">
            <a:avLst/>
          </a:prstGeom>
        </p:spPr>
      </p:pic>
      <p:sp>
        <p:nvSpPr>
          <p:cNvPr id="13" name="矩形 12">
            <a:extLst>
              <a:ext uri="{FF2B5EF4-FFF2-40B4-BE49-F238E27FC236}">
                <a16:creationId xmlns:a16="http://schemas.microsoft.com/office/drawing/2014/main" id="{C8435A81-0179-63DE-DC06-F0002BB932E8}"/>
              </a:ext>
            </a:extLst>
          </p:cNvPr>
          <p:cNvSpPr/>
          <p:nvPr/>
        </p:nvSpPr>
        <p:spPr>
          <a:xfrm>
            <a:off x="8953501" y="4154572"/>
            <a:ext cx="1295400" cy="11119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接點: 肘形 13">
            <a:extLst>
              <a:ext uri="{FF2B5EF4-FFF2-40B4-BE49-F238E27FC236}">
                <a16:creationId xmlns:a16="http://schemas.microsoft.com/office/drawing/2014/main" id="{DD1EC68D-F6A0-E2BA-9EBA-173037B4C4C5}"/>
              </a:ext>
            </a:extLst>
          </p:cNvPr>
          <p:cNvCxnSpPr>
            <a:cxnSpLocks/>
            <a:stCxn id="13" idx="0"/>
            <a:endCxn id="10" idx="2"/>
          </p:cNvCxnSpPr>
          <p:nvPr/>
        </p:nvCxnSpPr>
        <p:spPr>
          <a:xfrm rot="5400000" flipH="1" flipV="1">
            <a:off x="9358759" y="3768292"/>
            <a:ext cx="628722" cy="143838"/>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647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圖片 18">
            <a:extLst>
              <a:ext uri="{FF2B5EF4-FFF2-40B4-BE49-F238E27FC236}">
                <a16:creationId xmlns:a16="http://schemas.microsoft.com/office/drawing/2014/main" id="{10FBCC90-049D-179C-427F-972556656BB6}"/>
              </a:ext>
            </a:extLst>
          </p:cNvPr>
          <p:cNvPicPr>
            <a:picLocks noChangeAspect="1"/>
          </p:cNvPicPr>
          <p:nvPr/>
        </p:nvPicPr>
        <p:blipFill>
          <a:blip r:embed="rId2"/>
          <a:stretch>
            <a:fillRect/>
          </a:stretch>
        </p:blipFill>
        <p:spPr>
          <a:xfrm>
            <a:off x="3112624" y="2427118"/>
            <a:ext cx="6869340" cy="3615995"/>
          </a:xfrm>
          <a:prstGeom prst="rect">
            <a:avLst/>
          </a:prstGeom>
        </p:spPr>
      </p:pic>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預開班級處理</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200664" y="6276583"/>
            <a:ext cx="490226" cy="277091"/>
          </a:xfrm>
        </p:spPr>
        <p:txBody>
          <a:bodyPr/>
          <a:lstStyle/>
          <a:p>
            <a:pPr algn="ctr"/>
            <a:fld id="{534AF3B0-7061-4301-92CD-197F97EF81A1}" type="slidenum">
              <a:rPr lang="zh-TW" altLang="en-US" sz="1600" b="1" smtClean="0"/>
              <a:pPr algn="ctr"/>
              <a:t>6</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200664" y="6170016"/>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305" y="6218115"/>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962801"/>
            <a:ext cx="8326748" cy="2006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預開班級管理</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pic>
        <p:nvPicPr>
          <p:cNvPr id="13" name="圖片 12">
            <a:extLst>
              <a:ext uri="{FF2B5EF4-FFF2-40B4-BE49-F238E27FC236}">
                <a16:creationId xmlns:a16="http://schemas.microsoft.com/office/drawing/2014/main" id="{02A294F6-F3E9-7BC6-A78B-71E90D85E143}"/>
              </a:ext>
            </a:extLst>
          </p:cNvPr>
          <p:cNvPicPr>
            <a:picLocks noChangeAspect="1"/>
          </p:cNvPicPr>
          <p:nvPr/>
        </p:nvPicPr>
        <p:blipFill>
          <a:blip r:embed="rId4"/>
          <a:stretch>
            <a:fillRect/>
          </a:stretch>
        </p:blipFill>
        <p:spPr>
          <a:xfrm>
            <a:off x="826305" y="2357288"/>
            <a:ext cx="2010056" cy="2143424"/>
          </a:xfrm>
          <a:prstGeom prst="rect">
            <a:avLst/>
          </a:prstGeom>
        </p:spPr>
      </p:pic>
      <p:pic>
        <p:nvPicPr>
          <p:cNvPr id="15" name="圖片 14">
            <a:extLst>
              <a:ext uri="{FF2B5EF4-FFF2-40B4-BE49-F238E27FC236}">
                <a16:creationId xmlns:a16="http://schemas.microsoft.com/office/drawing/2014/main" id="{89D8F279-3DAA-ABBA-0199-983F430E8377}"/>
              </a:ext>
            </a:extLst>
          </p:cNvPr>
          <p:cNvPicPr>
            <a:picLocks noChangeAspect="1"/>
          </p:cNvPicPr>
          <p:nvPr/>
        </p:nvPicPr>
        <p:blipFill>
          <a:blip r:embed="rId5"/>
          <a:stretch>
            <a:fillRect/>
          </a:stretch>
        </p:blipFill>
        <p:spPr>
          <a:xfrm>
            <a:off x="1589605" y="4645173"/>
            <a:ext cx="1172644" cy="1149651"/>
          </a:xfrm>
          <a:prstGeom prst="rect">
            <a:avLst/>
          </a:prstGeom>
        </p:spPr>
      </p:pic>
      <p:pic>
        <p:nvPicPr>
          <p:cNvPr id="17" name="圖片 16">
            <a:extLst>
              <a:ext uri="{FF2B5EF4-FFF2-40B4-BE49-F238E27FC236}">
                <a16:creationId xmlns:a16="http://schemas.microsoft.com/office/drawing/2014/main" id="{A05C8E23-9C0E-EF0F-E177-8F95529ED694}"/>
              </a:ext>
            </a:extLst>
          </p:cNvPr>
          <p:cNvPicPr>
            <a:picLocks noChangeAspect="1"/>
          </p:cNvPicPr>
          <p:nvPr/>
        </p:nvPicPr>
        <p:blipFill>
          <a:blip r:embed="rId6"/>
          <a:stretch>
            <a:fillRect/>
          </a:stretch>
        </p:blipFill>
        <p:spPr>
          <a:xfrm>
            <a:off x="10096500" y="1962801"/>
            <a:ext cx="1228896" cy="342948"/>
          </a:xfrm>
          <a:prstGeom prst="rect">
            <a:avLst/>
          </a:prstGeom>
        </p:spPr>
      </p:pic>
      <p:sp>
        <p:nvSpPr>
          <p:cNvPr id="20" name="矩形 19">
            <a:extLst>
              <a:ext uri="{FF2B5EF4-FFF2-40B4-BE49-F238E27FC236}">
                <a16:creationId xmlns:a16="http://schemas.microsoft.com/office/drawing/2014/main" id="{ECE95CE9-9899-268C-988C-176C639050C5}"/>
              </a:ext>
            </a:extLst>
          </p:cNvPr>
          <p:cNvSpPr/>
          <p:nvPr/>
        </p:nvSpPr>
        <p:spPr>
          <a:xfrm>
            <a:off x="3112624" y="4381249"/>
            <a:ext cx="703012" cy="2389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8600E2BA-F237-B6CA-14EC-2EDB3275EED8}"/>
              </a:ext>
            </a:extLst>
          </p:cNvPr>
          <p:cNvSpPr/>
          <p:nvPr/>
        </p:nvSpPr>
        <p:spPr>
          <a:xfrm>
            <a:off x="9190633" y="2591725"/>
            <a:ext cx="791331" cy="2389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EC17906D-BBC4-381D-5777-7D8A9A692748}"/>
              </a:ext>
            </a:extLst>
          </p:cNvPr>
          <p:cNvSpPr/>
          <p:nvPr/>
        </p:nvSpPr>
        <p:spPr>
          <a:xfrm>
            <a:off x="1102568" y="3076575"/>
            <a:ext cx="1659681" cy="34167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a:extLst>
              <a:ext uri="{FF2B5EF4-FFF2-40B4-BE49-F238E27FC236}">
                <a16:creationId xmlns:a16="http://schemas.microsoft.com/office/drawing/2014/main" id="{9186BAAE-5729-BC8A-661F-1EC90590B439}"/>
              </a:ext>
            </a:extLst>
          </p:cNvPr>
          <p:cNvSpPr txBox="1"/>
          <p:nvPr/>
        </p:nvSpPr>
        <p:spPr>
          <a:xfrm>
            <a:off x="942874" y="5849020"/>
            <a:ext cx="3234444" cy="338554"/>
          </a:xfrm>
          <a:prstGeom prst="rect">
            <a:avLst/>
          </a:prstGeom>
          <a:noFill/>
        </p:spPr>
        <p:txBody>
          <a:bodyPr wrap="square">
            <a:spAutoFit/>
          </a:bodyPr>
          <a:lstStyle/>
          <a:p>
            <a:r>
              <a:rPr lang="zh-TW" altLang="en-US" sz="1600" dirty="0"/>
              <a:t>新增新學年或新學期之班級</a:t>
            </a:r>
          </a:p>
        </p:txBody>
      </p:sp>
      <p:cxnSp>
        <p:nvCxnSpPr>
          <p:cNvPr id="24" name="接點: 肘形 23">
            <a:extLst>
              <a:ext uri="{FF2B5EF4-FFF2-40B4-BE49-F238E27FC236}">
                <a16:creationId xmlns:a16="http://schemas.microsoft.com/office/drawing/2014/main" id="{99DDDC08-ECAF-322D-56B9-1AC086D70E13}"/>
              </a:ext>
            </a:extLst>
          </p:cNvPr>
          <p:cNvCxnSpPr>
            <a:cxnSpLocks/>
            <a:stCxn id="15" idx="3"/>
            <a:endCxn id="20" idx="1"/>
          </p:cNvCxnSpPr>
          <p:nvPr/>
        </p:nvCxnSpPr>
        <p:spPr>
          <a:xfrm flipV="1">
            <a:off x="2762249" y="4500712"/>
            <a:ext cx="350375" cy="719287"/>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文字方塊 27">
            <a:extLst>
              <a:ext uri="{FF2B5EF4-FFF2-40B4-BE49-F238E27FC236}">
                <a16:creationId xmlns:a16="http://schemas.microsoft.com/office/drawing/2014/main" id="{EE4FCEC6-2BBD-791B-2419-DE25D63CA2FA}"/>
              </a:ext>
            </a:extLst>
          </p:cNvPr>
          <p:cNvSpPr txBox="1"/>
          <p:nvPr/>
        </p:nvSpPr>
        <p:spPr>
          <a:xfrm>
            <a:off x="7449928" y="1960472"/>
            <a:ext cx="2639417" cy="338554"/>
          </a:xfrm>
          <a:prstGeom prst="rect">
            <a:avLst/>
          </a:prstGeom>
          <a:noFill/>
        </p:spPr>
        <p:txBody>
          <a:bodyPr wrap="square">
            <a:spAutoFit/>
          </a:bodyPr>
          <a:lstStyle/>
          <a:p>
            <a:r>
              <a:rPr lang="zh-TW" altLang="en-US" sz="1600" dirty="0"/>
              <a:t>從現有學年度學期加入班級</a:t>
            </a:r>
          </a:p>
        </p:txBody>
      </p:sp>
      <p:cxnSp>
        <p:nvCxnSpPr>
          <p:cNvPr id="29" name="接點: 肘形 28">
            <a:extLst>
              <a:ext uri="{FF2B5EF4-FFF2-40B4-BE49-F238E27FC236}">
                <a16:creationId xmlns:a16="http://schemas.microsoft.com/office/drawing/2014/main" id="{85ADBAC6-558E-DA46-9B08-30718997F491}"/>
              </a:ext>
            </a:extLst>
          </p:cNvPr>
          <p:cNvCxnSpPr>
            <a:cxnSpLocks/>
            <a:stCxn id="17" idx="2"/>
            <a:endCxn id="21" idx="3"/>
          </p:cNvCxnSpPr>
          <p:nvPr/>
        </p:nvCxnSpPr>
        <p:spPr>
          <a:xfrm rot="5400000">
            <a:off x="10143737" y="2143976"/>
            <a:ext cx="405439" cy="728984"/>
          </a:xfrm>
          <a:prstGeom prst="bentConnector2">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71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E4CC6669-9DFB-0D91-00E2-674E76B2DB11}"/>
              </a:ext>
            </a:extLst>
          </p:cNvPr>
          <p:cNvPicPr>
            <a:picLocks noChangeAspect="1"/>
          </p:cNvPicPr>
          <p:nvPr/>
        </p:nvPicPr>
        <p:blipFill>
          <a:blip r:embed="rId2"/>
          <a:stretch>
            <a:fillRect/>
          </a:stretch>
        </p:blipFill>
        <p:spPr>
          <a:xfrm>
            <a:off x="3688511" y="2461768"/>
            <a:ext cx="5897787" cy="4237613"/>
          </a:xfrm>
          <a:prstGeom prst="rect">
            <a:avLst/>
          </a:prstGeom>
        </p:spPr>
      </p:pic>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預開班級處理</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200664" y="6276583"/>
            <a:ext cx="490226" cy="277091"/>
          </a:xfrm>
        </p:spPr>
        <p:txBody>
          <a:bodyPr/>
          <a:lstStyle/>
          <a:p>
            <a:pPr algn="ctr"/>
            <a:fld id="{534AF3B0-7061-4301-92CD-197F97EF81A1}" type="slidenum">
              <a:rPr lang="zh-TW" altLang="en-US" sz="1600" b="1" smtClean="0"/>
              <a:pPr algn="ctr"/>
              <a:t>7</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200664" y="6170016"/>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305" y="6218115"/>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962801"/>
            <a:ext cx="8326748" cy="2006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預開班級管理</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pic>
        <p:nvPicPr>
          <p:cNvPr id="13" name="圖片 12">
            <a:extLst>
              <a:ext uri="{FF2B5EF4-FFF2-40B4-BE49-F238E27FC236}">
                <a16:creationId xmlns:a16="http://schemas.microsoft.com/office/drawing/2014/main" id="{02A294F6-F3E9-7BC6-A78B-71E90D85E143}"/>
              </a:ext>
            </a:extLst>
          </p:cNvPr>
          <p:cNvPicPr>
            <a:picLocks noChangeAspect="1"/>
          </p:cNvPicPr>
          <p:nvPr/>
        </p:nvPicPr>
        <p:blipFill>
          <a:blip r:embed="rId4"/>
          <a:stretch>
            <a:fillRect/>
          </a:stretch>
        </p:blipFill>
        <p:spPr>
          <a:xfrm>
            <a:off x="826305" y="2357288"/>
            <a:ext cx="2010056" cy="2143424"/>
          </a:xfrm>
          <a:prstGeom prst="rect">
            <a:avLst/>
          </a:prstGeom>
        </p:spPr>
      </p:pic>
      <p:sp>
        <p:nvSpPr>
          <p:cNvPr id="21" name="矩形 20">
            <a:extLst>
              <a:ext uri="{FF2B5EF4-FFF2-40B4-BE49-F238E27FC236}">
                <a16:creationId xmlns:a16="http://schemas.microsoft.com/office/drawing/2014/main" id="{8600E2BA-F237-B6CA-14EC-2EDB3275EED8}"/>
              </a:ext>
            </a:extLst>
          </p:cNvPr>
          <p:cNvSpPr/>
          <p:nvPr/>
        </p:nvSpPr>
        <p:spPr>
          <a:xfrm>
            <a:off x="5700334" y="2696742"/>
            <a:ext cx="2853116" cy="2389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EC17906D-BBC4-381D-5777-7D8A9A692748}"/>
              </a:ext>
            </a:extLst>
          </p:cNvPr>
          <p:cNvSpPr/>
          <p:nvPr/>
        </p:nvSpPr>
        <p:spPr>
          <a:xfrm>
            <a:off x="1102568" y="3076575"/>
            <a:ext cx="1659681" cy="34167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a:extLst>
              <a:ext uri="{FF2B5EF4-FFF2-40B4-BE49-F238E27FC236}">
                <a16:creationId xmlns:a16="http://schemas.microsoft.com/office/drawing/2014/main" id="{EE4FCEC6-2BBD-791B-2419-DE25D63CA2FA}"/>
              </a:ext>
            </a:extLst>
          </p:cNvPr>
          <p:cNvSpPr txBox="1"/>
          <p:nvPr/>
        </p:nvSpPr>
        <p:spPr>
          <a:xfrm>
            <a:off x="9586298" y="3800241"/>
            <a:ext cx="2639417" cy="1323439"/>
          </a:xfrm>
          <a:prstGeom prst="rect">
            <a:avLst/>
          </a:prstGeom>
          <a:noFill/>
        </p:spPr>
        <p:txBody>
          <a:bodyPr wrap="square">
            <a:spAutoFit/>
          </a:bodyPr>
          <a:lstStyle/>
          <a:p>
            <a:r>
              <a:rPr lang="zh-TW" altLang="en-US" sz="1600" dirty="0"/>
              <a:t>預設升級方式：</a:t>
            </a:r>
            <a:endParaRPr lang="en-US" altLang="zh-TW" sz="1600" dirty="0"/>
          </a:p>
          <a:p>
            <a:r>
              <a:rPr lang="en-US" altLang="zh-TW" sz="1600" dirty="0"/>
              <a:t>1.</a:t>
            </a:r>
            <a:r>
              <a:rPr lang="zh-TW" altLang="en-US" sz="1600" dirty="0"/>
              <a:t>原</a:t>
            </a:r>
            <a:r>
              <a:rPr lang="en-US" altLang="zh-TW" sz="1600" dirty="0"/>
              <a:t>1</a:t>
            </a:r>
            <a:r>
              <a:rPr lang="zh-TW" altLang="en-US" sz="1600" dirty="0"/>
              <a:t>年級與</a:t>
            </a:r>
            <a:r>
              <a:rPr lang="en-US" altLang="zh-TW" sz="1600" dirty="0"/>
              <a:t>2</a:t>
            </a:r>
            <a:r>
              <a:rPr lang="zh-TW" altLang="en-US" sz="1600" dirty="0"/>
              <a:t>年級班級依據命名規則升級</a:t>
            </a:r>
            <a:endParaRPr lang="en-US" altLang="zh-TW" sz="1600" dirty="0"/>
          </a:p>
          <a:p>
            <a:r>
              <a:rPr lang="en-US" altLang="zh-TW" sz="1600" dirty="0"/>
              <a:t>2.</a:t>
            </a:r>
            <a:r>
              <a:rPr lang="zh-TW" altLang="en-US" sz="1600" dirty="0"/>
              <a:t>複製</a:t>
            </a:r>
            <a:r>
              <a:rPr lang="en-US" altLang="zh-TW" sz="1600" dirty="0"/>
              <a:t>1</a:t>
            </a:r>
            <a:r>
              <a:rPr lang="zh-TW" altLang="en-US" sz="1600" dirty="0"/>
              <a:t>年級班級</a:t>
            </a:r>
            <a:r>
              <a:rPr lang="en-US" altLang="zh-TW" sz="1600" dirty="0"/>
              <a:t>(</a:t>
            </a:r>
            <a:r>
              <a:rPr lang="zh-TW" altLang="en-US" sz="1600" dirty="0"/>
              <a:t>含命名規則</a:t>
            </a:r>
            <a:r>
              <a:rPr lang="en-US" altLang="zh-TW" sz="1600" dirty="0"/>
              <a:t>)</a:t>
            </a:r>
            <a:endParaRPr lang="zh-TW" altLang="en-US" sz="1600" dirty="0"/>
          </a:p>
        </p:txBody>
      </p:sp>
      <p:cxnSp>
        <p:nvCxnSpPr>
          <p:cNvPr id="29" name="接點: 肘形 28">
            <a:extLst>
              <a:ext uri="{FF2B5EF4-FFF2-40B4-BE49-F238E27FC236}">
                <a16:creationId xmlns:a16="http://schemas.microsoft.com/office/drawing/2014/main" id="{85ADBAC6-558E-DA46-9B08-30718997F491}"/>
              </a:ext>
            </a:extLst>
          </p:cNvPr>
          <p:cNvCxnSpPr>
            <a:cxnSpLocks/>
            <a:stCxn id="28" idx="0"/>
            <a:endCxn id="21" idx="3"/>
          </p:cNvCxnSpPr>
          <p:nvPr/>
        </p:nvCxnSpPr>
        <p:spPr>
          <a:xfrm rot="16200000" flipV="1">
            <a:off x="9237711" y="2131944"/>
            <a:ext cx="984036" cy="2352557"/>
          </a:xfrm>
          <a:prstGeom prst="bentConnector2">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E7CAF17E-A1FF-E8F9-318A-A41E8388ECD1}"/>
              </a:ext>
            </a:extLst>
          </p:cNvPr>
          <p:cNvSpPr/>
          <p:nvPr/>
        </p:nvSpPr>
        <p:spPr>
          <a:xfrm>
            <a:off x="8070048" y="6394874"/>
            <a:ext cx="854877" cy="34167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7999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0603B6F7-B66C-C00D-C4BC-E65EF13A7BE2}"/>
              </a:ext>
            </a:extLst>
          </p:cNvPr>
          <p:cNvPicPr>
            <a:picLocks noChangeAspect="1"/>
          </p:cNvPicPr>
          <p:nvPr/>
        </p:nvPicPr>
        <p:blipFill>
          <a:blip r:embed="rId2"/>
          <a:stretch>
            <a:fillRect/>
          </a:stretch>
        </p:blipFill>
        <p:spPr>
          <a:xfrm>
            <a:off x="2945854" y="2409963"/>
            <a:ext cx="7960154" cy="4229975"/>
          </a:xfrm>
          <a:prstGeom prst="rect">
            <a:avLst/>
          </a:prstGeom>
        </p:spPr>
      </p:pic>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預開班級處理</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200664" y="6276583"/>
            <a:ext cx="490226" cy="277091"/>
          </a:xfrm>
        </p:spPr>
        <p:txBody>
          <a:bodyPr/>
          <a:lstStyle/>
          <a:p>
            <a:pPr algn="ctr"/>
            <a:fld id="{534AF3B0-7061-4301-92CD-197F97EF81A1}" type="slidenum">
              <a:rPr lang="zh-TW" altLang="en-US" sz="1600" b="1" smtClean="0"/>
              <a:pPr algn="ctr"/>
              <a:t>8</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200664" y="6170016"/>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305" y="6218115"/>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962801"/>
            <a:ext cx="8326748" cy="2006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預開班級管理</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pic>
        <p:nvPicPr>
          <p:cNvPr id="13" name="圖片 12">
            <a:extLst>
              <a:ext uri="{FF2B5EF4-FFF2-40B4-BE49-F238E27FC236}">
                <a16:creationId xmlns:a16="http://schemas.microsoft.com/office/drawing/2014/main" id="{02A294F6-F3E9-7BC6-A78B-71E90D85E143}"/>
              </a:ext>
            </a:extLst>
          </p:cNvPr>
          <p:cNvPicPr>
            <a:picLocks noChangeAspect="1"/>
          </p:cNvPicPr>
          <p:nvPr/>
        </p:nvPicPr>
        <p:blipFill>
          <a:blip r:embed="rId4"/>
          <a:stretch>
            <a:fillRect/>
          </a:stretch>
        </p:blipFill>
        <p:spPr>
          <a:xfrm>
            <a:off x="826305" y="2357288"/>
            <a:ext cx="2010056" cy="2143424"/>
          </a:xfrm>
          <a:prstGeom prst="rect">
            <a:avLst/>
          </a:prstGeom>
        </p:spPr>
      </p:pic>
      <p:sp>
        <p:nvSpPr>
          <p:cNvPr id="21" name="矩形 20">
            <a:extLst>
              <a:ext uri="{FF2B5EF4-FFF2-40B4-BE49-F238E27FC236}">
                <a16:creationId xmlns:a16="http://schemas.microsoft.com/office/drawing/2014/main" id="{8600E2BA-F237-B6CA-14EC-2EDB3275EED8}"/>
              </a:ext>
            </a:extLst>
          </p:cNvPr>
          <p:cNvSpPr/>
          <p:nvPr/>
        </p:nvSpPr>
        <p:spPr>
          <a:xfrm>
            <a:off x="5216932" y="4711379"/>
            <a:ext cx="2060168" cy="89884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EC17906D-BBC4-381D-5777-7D8A9A692748}"/>
              </a:ext>
            </a:extLst>
          </p:cNvPr>
          <p:cNvSpPr/>
          <p:nvPr/>
        </p:nvSpPr>
        <p:spPr>
          <a:xfrm>
            <a:off x="1102568" y="3076575"/>
            <a:ext cx="1659681" cy="34167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a:extLst>
              <a:ext uri="{FF2B5EF4-FFF2-40B4-BE49-F238E27FC236}">
                <a16:creationId xmlns:a16="http://schemas.microsoft.com/office/drawing/2014/main" id="{EE4FCEC6-2BBD-791B-2419-DE25D63CA2FA}"/>
              </a:ext>
            </a:extLst>
          </p:cNvPr>
          <p:cNvSpPr txBox="1"/>
          <p:nvPr/>
        </p:nvSpPr>
        <p:spPr>
          <a:xfrm>
            <a:off x="7228327" y="1993841"/>
            <a:ext cx="3677681" cy="338554"/>
          </a:xfrm>
          <a:prstGeom prst="rect">
            <a:avLst/>
          </a:prstGeom>
          <a:noFill/>
        </p:spPr>
        <p:txBody>
          <a:bodyPr wrap="square">
            <a:spAutoFit/>
          </a:bodyPr>
          <a:lstStyle/>
          <a:p>
            <a:r>
              <a:rPr lang="zh-TW" altLang="en-US" sz="1600" dirty="0"/>
              <a:t>課程規劃及班級編碼為預開課必要項目</a:t>
            </a:r>
          </a:p>
        </p:txBody>
      </p:sp>
      <p:sp>
        <p:nvSpPr>
          <p:cNvPr id="16" name="矩形 15">
            <a:extLst>
              <a:ext uri="{FF2B5EF4-FFF2-40B4-BE49-F238E27FC236}">
                <a16:creationId xmlns:a16="http://schemas.microsoft.com/office/drawing/2014/main" id="{E7CAF17E-A1FF-E8F9-318A-A41E8388ECD1}"/>
              </a:ext>
            </a:extLst>
          </p:cNvPr>
          <p:cNvSpPr/>
          <p:nvPr/>
        </p:nvSpPr>
        <p:spPr>
          <a:xfrm>
            <a:off x="8772525" y="2975067"/>
            <a:ext cx="662021" cy="263515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26948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9794D7-29DF-32CC-6DDC-F08090D58AB6}"/>
              </a:ext>
            </a:extLst>
          </p:cNvPr>
          <p:cNvSpPr>
            <a:spLocks noGrp="1"/>
          </p:cNvSpPr>
          <p:nvPr>
            <p:ph type="title"/>
          </p:nvPr>
        </p:nvSpPr>
        <p:spPr/>
        <p:txBody>
          <a:bodyPr>
            <a:normAutofit/>
          </a:bodyPr>
          <a:lstStyle/>
          <a:p>
            <a:r>
              <a:rPr lang="zh-TW" altLang="en-US" sz="3600" dirty="0"/>
              <a:t>預開課處理作業</a:t>
            </a:r>
            <a:r>
              <a:rPr lang="en-US" altLang="zh-TW" sz="3600" dirty="0"/>
              <a:t>-</a:t>
            </a:r>
            <a:r>
              <a:rPr lang="zh-TW" altLang="en-US" sz="3600" dirty="0"/>
              <a:t>預開班級處理</a:t>
            </a:r>
            <a:r>
              <a:rPr lang="en-US" altLang="zh-TW" sz="3600" dirty="0"/>
              <a:t>-</a:t>
            </a:r>
            <a:r>
              <a:rPr lang="zh-TW" altLang="en-US" sz="3600" dirty="0"/>
              <a:t>班級編碼</a:t>
            </a:r>
            <a:r>
              <a:rPr lang="en-US" altLang="zh-TW" sz="3600" dirty="0"/>
              <a:t>(</a:t>
            </a:r>
            <a:r>
              <a:rPr lang="zh-TW" altLang="en-US" sz="3600" dirty="0"/>
              <a:t>號</a:t>
            </a:r>
            <a:r>
              <a:rPr lang="en-US" altLang="zh-TW" sz="3600" dirty="0"/>
              <a:t>)</a:t>
            </a:r>
            <a:r>
              <a:rPr lang="zh-TW" altLang="en-US" sz="3600" dirty="0"/>
              <a:t>設定</a:t>
            </a:r>
          </a:p>
        </p:txBody>
      </p:sp>
      <p:sp>
        <p:nvSpPr>
          <p:cNvPr id="6" name="投影片編號版面配置區 5">
            <a:extLst>
              <a:ext uri="{FF2B5EF4-FFF2-40B4-BE49-F238E27FC236}">
                <a16:creationId xmlns:a16="http://schemas.microsoft.com/office/drawing/2014/main" id="{6B64596E-7BF9-AEFD-76D9-A2BA5CE0FDE3}"/>
              </a:ext>
            </a:extLst>
          </p:cNvPr>
          <p:cNvSpPr>
            <a:spLocks noGrp="1"/>
          </p:cNvSpPr>
          <p:nvPr>
            <p:ph type="sldNum" sz="quarter" idx="12"/>
          </p:nvPr>
        </p:nvSpPr>
        <p:spPr>
          <a:xfrm>
            <a:off x="11309191" y="6348136"/>
            <a:ext cx="490226" cy="277091"/>
          </a:xfrm>
        </p:spPr>
        <p:txBody>
          <a:bodyPr/>
          <a:lstStyle/>
          <a:p>
            <a:pPr algn="ctr"/>
            <a:fld id="{534AF3B0-7061-4301-92CD-197F97EF81A1}" type="slidenum">
              <a:rPr lang="zh-TW" altLang="en-US" sz="1600" b="1" smtClean="0"/>
              <a:pPr algn="ctr"/>
              <a:t>9</a:t>
            </a:fld>
            <a:endParaRPr lang="zh-TW" altLang="en-US" sz="1600" b="1" dirty="0"/>
          </a:p>
        </p:txBody>
      </p:sp>
      <p:sp>
        <p:nvSpPr>
          <p:cNvPr id="5" name="橢圓 4">
            <a:extLst>
              <a:ext uri="{FF2B5EF4-FFF2-40B4-BE49-F238E27FC236}">
                <a16:creationId xmlns:a16="http://schemas.microsoft.com/office/drawing/2014/main" id="{842AA506-0065-7AA7-F996-436BCA7111D3}"/>
              </a:ext>
            </a:extLst>
          </p:cNvPr>
          <p:cNvSpPr/>
          <p:nvPr/>
        </p:nvSpPr>
        <p:spPr>
          <a:xfrm>
            <a:off x="11309191" y="6241569"/>
            <a:ext cx="490226" cy="4902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Picture 2">
            <a:extLst>
              <a:ext uri="{FF2B5EF4-FFF2-40B4-BE49-F238E27FC236}">
                <a16:creationId xmlns:a16="http://schemas.microsoft.com/office/drawing/2014/main" id="{A1A72054-1578-6FE2-D653-B3B970958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2657" y="6276773"/>
            <a:ext cx="1457528" cy="419815"/>
          </a:xfrm>
          <a:prstGeom prst="rect">
            <a:avLst/>
          </a:prstGeom>
          <a:noFill/>
          <a:extLst>
            <a:ext uri="{909E8E84-426E-40DD-AFC4-6F175D3DCCD1}">
              <a14:hiddenFill xmlns:a14="http://schemas.microsoft.com/office/drawing/2010/main">
                <a:solidFill>
                  <a:srgbClr val="FFFFFF"/>
                </a:solidFill>
              </a14:hiddenFill>
            </a:ext>
          </a:extLst>
        </p:spPr>
      </p:pic>
      <p:sp>
        <p:nvSpPr>
          <p:cNvPr id="9" name="內容版面配置區 2">
            <a:extLst>
              <a:ext uri="{FF2B5EF4-FFF2-40B4-BE49-F238E27FC236}">
                <a16:creationId xmlns:a16="http://schemas.microsoft.com/office/drawing/2014/main" id="{08518E8A-4FE8-1C98-1984-EE193FF961E7}"/>
              </a:ext>
            </a:extLst>
          </p:cNvPr>
          <p:cNvSpPr txBox="1">
            <a:spLocks/>
          </p:cNvSpPr>
          <p:nvPr/>
        </p:nvSpPr>
        <p:spPr>
          <a:xfrm>
            <a:off x="445777" y="1962801"/>
            <a:ext cx="8326748" cy="200671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zh-TW" altLang="en-US" sz="2400" dirty="0">
                <a:solidFill>
                  <a:srgbClr val="202124"/>
                </a:solidFill>
                <a:latin typeface="Roboto" panose="02000000000000000000" pitchFamily="2" charset="0"/>
              </a:rPr>
              <a:t>教務作業</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預開課處理</a:t>
            </a:r>
            <a:r>
              <a:rPr lang="en-US" altLang="zh-TW" sz="2400" dirty="0">
                <a:solidFill>
                  <a:srgbClr val="202124"/>
                </a:solidFill>
                <a:latin typeface="Roboto" panose="02000000000000000000" pitchFamily="2" charset="0"/>
              </a:rPr>
              <a:t>&gt;</a:t>
            </a:r>
            <a:r>
              <a:rPr lang="zh-TW" altLang="en-US" sz="2400" dirty="0">
                <a:solidFill>
                  <a:srgbClr val="202124"/>
                </a:solidFill>
                <a:latin typeface="Roboto" panose="02000000000000000000" pitchFamily="2" charset="0"/>
              </a:rPr>
              <a:t>預開班級管理</a:t>
            </a:r>
            <a:r>
              <a:rPr lang="en-US" altLang="zh-TW" sz="2400" dirty="0">
                <a:solidFill>
                  <a:srgbClr val="202124"/>
                </a:solidFill>
                <a:latin typeface="Roboto" panose="02000000000000000000" pitchFamily="2" charset="0"/>
              </a:rPr>
              <a:t>(</a:t>
            </a:r>
            <a:r>
              <a:rPr lang="zh-TW" altLang="en-US" sz="2400" dirty="0">
                <a:solidFill>
                  <a:srgbClr val="202124"/>
                </a:solidFill>
                <a:latin typeface="Roboto" panose="02000000000000000000" pitchFamily="2" charset="0"/>
              </a:rPr>
              <a:t>新</a:t>
            </a:r>
            <a:r>
              <a:rPr lang="en-US" altLang="zh-TW" sz="2400" dirty="0">
                <a:solidFill>
                  <a:srgbClr val="202124"/>
                </a:solidFill>
                <a:latin typeface="Roboto" panose="02000000000000000000" pitchFamily="2" charset="0"/>
              </a:rPr>
              <a:t>)</a:t>
            </a:r>
            <a:endParaRPr lang="en-US" altLang="zh-TW" sz="2200" dirty="0">
              <a:solidFill>
                <a:srgbClr val="202124"/>
              </a:solidFill>
              <a:latin typeface="Roboto" panose="02000000000000000000" pitchFamily="2" charset="0"/>
            </a:endParaRPr>
          </a:p>
        </p:txBody>
      </p:sp>
      <p:sp>
        <p:nvSpPr>
          <p:cNvPr id="28" name="文字方塊 27">
            <a:extLst>
              <a:ext uri="{FF2B5EF4-FFF2-40B4-BE49-F238E27FC236}">
                <a16:creationId xmlns:a16="http://schemas.microsoft.com/office/drawing/2014/main" id="{EE4FCEC6-2BBD-791B-2419-DE25D63CA2FA}"/>
              </a:ext>
            </a:extLst>
          </p:cNvPr>
          <p:cNvSpPr txBox="1"/>
          <p:nvPr/>
        </p:nvSpPr>
        <p:spPr>
          <a:xfrm>
            <a:off x="7631374" y="2159483"/>
            <a:ext cx="3305175" cy="369332"/>
          </a:xfrm>
          <a:prstGeom prst="rect">
            <a:avLst/>
          </a:prstGeom>
          <a:noFill/>
        </p:spPr>
        <p:txBody>
          <a:bodyPr wrap="square">
            <a:spAutoFit/>
          </a:bodyPr>
          <a:lstStyle/>
          <a:p>
            <a:r>
              <a:rPr lang="zh-TW" altLang="en-US" b="1" dirty="0"/>
              <a:t>班級編碼命名由</a:t>
            </a:r>
            <a:r>
              <a:rPr lang="en-US" altLang="zh-TW" b="1" dirty="0"/>
              <a:t>4</a:t>
            </a:r>
            <a:r>
              <a:rPr lang="zh-TW" altLang="en-US" b="1" dirty="0"/>
              <a:t>部分組合而成</a:t>
            </a:r>
          </a:p>
        </p:txBody>
      </p:sp>
      <p:pic>
        <p:nvPicPr>
          <p:cNvPr id="4" name="圖片 3">
            <a:extLst>
              <a:ext uri="{FF2B5EF4-FFF2-40B4-BE49-F238E27FC236}">
                <a16:creationId xmlns:a16="http://schemas.microsoft.com/office/drawing/2014/main" id="{4D506C42-6999-54A8-7C94-102960AA4D03}"/>
              </a:ext>
            </a:extLst>
          </p:cNvPr>
          <p:cNvPicPr>
            <a:picLocks noChangeAspect="1"/>
          </p:cNvPicPr>
          <p:nvPr/>
        </p:nvPicPr>
        <p:blipFill>
          <a:blip r:embed="rId3"/>
          <a:stretch>
            <a:fillRect/>
          </a:stretch>
        </p:blipFill>
        <p:spPr>
          <a:xfrm>
            <a:off x="690890" y="2528815"/>
            <a:ext cx="6134956" cy="1038370"/>
          </a:xfrm>
          <a:prstGeom prst="rect">
            <a:avLst/>
          </a:prstGeom>
        </p:spPr>
      </p:pic>
      <p:pic>
        <p:nvPicPr>
          <p:cNvPr id="11" name="圖片 10">
            <a:extLst>
              <a:ext uri="{FF2B5EF4-FFF2-40B4-BE49-F238E27FC236}">
                <a16:creationId xmlns:a16="http://schemas.microsoft.com/office/drawing/2014/main" id="{BB83FA2F-2465-0A8E-0549-72A6F106CAF1}"/>
              </a:ext>
            </a:extLst>
          </p:cNvPr>
          <p:cNvPicPr>
            <a:picLocks noChangeAspect="1"/>
          </p:cNvPicPr>
          <p:nvPr/>
        </p:nvPicPr>
        <p:blipFill>
          <a:blip r:embed="rId4"/>
          <a:stretch>
            <a:fillRect/>
          </a:stretch>
        </p:blipFill>
        <p:spPr>
          <a:xfrm>
            <a:off x="1555069" y="3605141"/>
            <a:ext cx="800212" cy="1019317"/>
          </a:xfrm>
          <a:prstGeom prst="rect">
            <a:avLst/>
          </a:prstGeom>
        </p:spPr>
      </p:pic>
      <p:pic>
        <p:nvPicPr>
          <p:cNvPr id="14" name="圖片 13">
            <a:extLst>
              <a:ext uri="{FF2B5EF4-FFF2-40B4-BE49-F238E27FC236}">
                <a16:creationId xmlns:a16="http://schemas.microsoft.com/office/drawing/2014/main" id="{3716962A-FE21-2B51-E99D-7DC700FF552A}"/>
              </a:ext>
            </a:extLst>
          </p:cNvPr>
          <p:cNvPicPr>
            <a:picLocks noChangeAspect="1"/>
          </p:cNvPicPr>
          <p:nvPr/>
        </p:nvPicPr>
        <p:blipFill>
          <a:blip r:embed="rId5"/>
          <a:stretch>
            <a:fillRect/>
          </a:stretch>
        </p:blipFill>
        <p:spPr>
          <a:xfrm>
            <a:off x="2433586" y="3595614"/>
            <a:ext cx="733527" cy="1028844"/>
          </a:xfrm>
          <a:prstGeom prst="rect">
            <a:avLst/>
          </a:prstGeom>
        </p:spPr>
      </p:pic>
      <p:pic>
        <p:nvPicPr>
          <p:cNvPr id="17" name="圖片 16">
            <a:extLst>
              <a:ext uri="{FF2B5EF4-FFF2-40B4-BE49-F238E27FC236}">
                <a16:creationId xmlns:a16="http://schemas.microsoft.com/office/drawing/2014/main" id="{62F68D98-14A2-19D2-4B78-09978689210B}"/>
              </a:ext>
            </a:extLst>
          </p:cNvPr>
          <p:cNvPicPr>
            <a:picLocks noChangeAspect="1"/>
          </p:cNvPicPr>
          <p:nvPr/>
        </p:nvPicPr>
        <p:blipFill>
          <a:blip r:embed="rId6"/>
          <a:stretch>
            <a:fillRect/>
          </a:stretch>
        </p:blipFill>
        <p:spPr>
          <a:xfrm>
            <a:off x="3758368" y="3611060"/>
            <a:ext cx="666843" cy="952633"/>
          </a:xfrm>
          <a:prstGeom prst="rect">
            <a:avLst/>
          </a:prstGeom>
        </p:spPr>
      </p:pic>
      <p:pic>
        <p:nvPicPr>
          <p:cNvPr id="19" name="圖片 18">
            <a:extLst>
              <a:ext uri="{FF2B5EF4-FFF2-40B4-BE49-F238E27FC236}">
                <a16:creationId xmlns:a16="http://schemas.microsoft.com/office/drawing/2014/main" id="{1DBD4178-1A69-331C-8BE6-1F8D4D49CF14}"/>
              </a:ext>
            </a:extLst>
          </p:cNvPr>
          <p:cNvPicPr>
            <a:picLocks noChangeAspect="1"/>
          </p:cNvPicPr>
          <p:nvPr/>
        </p:nvPicPr>
        <p:blipFill>
          <a:blip r:embed="rId7"/>
          <a:stretch>
            <a:fillRect/>
          </a:stretch>
        </p:blipFill>
        <p:spPr>
          <a:xfrm>
            <a:off x="4481617" y="3616264"/>
            <a:ext cx="676369" cy="1514686"/>
          </a:xfrm>
          <a:prstGeom prst="rect">
            <a:avLst/>
          </a:prstGeom>
        </p:spPr>
      </p:pic>
      <p:pic>
        <p:nvPicPr>
          <p:cNvPr id="23" name="圖片 22">
            <a:extLst>
              <a:ext uri="{FF2B5EF4-FFF2-40B4-BE49-F238E27FC236}">
                <a16:creationId xmlns:a16="http://schemas.microsoft.com/office/drawing/2014/main" id="{0BE97140-6913-F966-FB61-47F3BD972CD6}"/>
              </a:ext>
            </a:extLst>
          </p:cNvPr>
          <p:cNvPicPr>
            <a:picLocks noChangeAspect="1"/>
          </p:cNvPicPr>
          <p:nvPr/>
        </p:nvPicPr>
        <p:blipFill>
          <a:blip r:embed="rId8"/>
          <a:stretch>
            <a:fillRect/>
          </a:stretch>
        </p:blipFill>
        <p:spPr>
          <a:xfrm>
            <a:off x="5248404" y="3601528"/>
            <a:ext cx="819264" cy="933580"/>
          </a:xfrm>
          <a:prstGeom prst="rect">
            <a:avLst/>
          </a:prstGeom>
        </p:spPr>
      </p:pic>
      <p:grpSp>
        <p:nvGrpSpPr>
          <p:cNvPr id="29" name="群組 28">
            <a:extLst>
              <a:ext uri="{FF2B5EF4-FFF2-40B4-BE49-F238E27FC236}">
                <a16:creationId xmlns:a16="http://schemas.microsoft.com/office/drawing/2014/main" id="{29BEFC26-8794-AADA-5EF8-BFA27317AEE5}"/>
              </a:ext>
            </a:extLst>
          </p:cNvPr>
          <p:cNvGrpSpPr/>
          <p:nvPr/>
        </p:nvGrpSpPr>
        <p:grpSpPr>
          <a:xfrm>
            <a:off x="7055112" y="2648151"/>
            <a:ext cx="1152526" cy="900185"/>
            <a:chOff x="7190527" y="3784185"/>
            <a:chExt cx="1152526" cy="900185"/>
          </a:xfrm>
        </p:grpSpPr>
        <p:sp>
          <p:nvSpPr>
            <p:cNvPr id="24" name="矩形 23">
              <a:extLst>
                <a:ext uri="{FF2B5EF4-FFF2-40B4-BE49-F238E27FC236}">
                  <a16:creationId xmlns:a16="http://schemas.microsoft.com/office/drawing/2014/main" id="{6FA7C6AC-8E2F-B3E3-B38F-8925E3632A61}"/>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1</a:t>
              </a:r>
              <a:endParaRPr lang="zh-TW" altLang="en-US" dirty="0">
                <a:solidFill>
                  <a:sysClr val="windowText" lastClr="000000"/>
                </a:solidFill>
                <a:latin typeface="Arial Black" panose="020B0A04020102020204" pitchFamily="34" charset="0"/>
              </a:endParaRPr>
            </a:p>
          </p:txBody>
        </p:sp>
        <p:sp>
          <p:nvSpPr>
            <p:cNvPr id="27" name="文字方塊 26">
              <a:extLst>
                <a:ext uri="{FF2B5EF4-FFF2-40B4-BE49-F238E27FC236}">
                  <a16:creationId xmlns:a16="http://schemas.microsoft.com/office/drawing/2014/main" id="{4BF7C2B2-5359-EB82-CB30-8F969EE80297}"/>
                </a:ext>
              </a:extLst>
            </p:cNvPr>
            <p:cNvSpPr txBox="1"/>
            <p:nvPr/>
          </p:nvSpPr>
          <p:spPr>
            <a:xfrm>
              <a:off x="7190527" y="4164262"/>
              <a:ext cx="1152525" cy="369332"/>
            </a:xfrm>
            <a:prstGeom prst="rect">
              <a:avLst/>
            </a:prstGeom>
            <a:noFill/>
          </p:spPr>
          <p:txBody>
            <a:bodyPr wrap="square" rtlCol="0">
              <a:spAutoFit/>
            </a:bodyPr>
            <a:lstStyle/>
            <a:p>
              <a:r>
                <a:rPr lang="zh-TW" altLang="en-US" dirty="0"/>
                <a:t>自訂字串</a:t>
              </a:r>
            </a:p>
          </p:txBody>
        </p:sp>
      </p:grpSp>
      <p:grpSp>
        <p:nvGrpSpPr>
          <p:cNvPr id="30" name="群組 29">
            <a:extLst>
              <a:ext uri="{FF2B5EF4-FFF2-40B4-BE49-F238E27FC236}">
                <a16:creationId xmlns:a16="http://schemas.microsoft.com/office/drawing/2014/main" id="{8640DD70-5326-3C3F-1FD7-BC4F3A675B89}"/>
              </a:ext>
            </a:extLst>
          </p:cNvPr>
          <p:cNvGrpSpPr/>
          <p:nvPr/>
        </p:nvGrpSpPr>
        <p:grpSpPr>
          <a:xfrm>
            <a:off x="8259901" y="2648151"/>
            <a:ext cx="1152526" cy="900185"/>
            <a:chOff x="7190527" y="3784185"/>
            <a:chExt cx="1152526" cy="900185"/>
          </a:xfrm>
        </p:grpSpPr>
        <p:sp>
          <p:nvSpPr>
            <p:cNvPr id="31" name="矩形 30">
              <a:extLst>
                <a:ext uri="{FF2B5EF4-FFF2-40B4-BE49-F238E27FC236}">
                  <a16:creationId xmlns:a16="http://schemas.microsoft.com/office/drawing/2014/main" id="{332C7FD9-1EBE-78EE-3CC0-0D8C72A76744}"/>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2</a:t>
              </a:r>
              <a:endParaRPr lang="zh-TW" altLang="en-US" dirty="0">
                <a:solidFill>
                  <a:sysClr val="windowText" lastClr="000000"/>
                </a:solidFill>
                <a:latin typeface="Arial Black" panose="020B0A04020102020204" pitchFamily="34" charset="0"/>
              </a:endParaRPr>
            </a:p>
          </p:txBody>
        </p:sp>
        <p:sp>
          <p:nvSpPr>
            <p:cNvPr id="32" name="文字方塊 31">
              <a:extLst>
                <a:ext uri="{FF2B5EF4-FFF2-40B4-BE49-F238E27FC236}">
                  <a16:creationId xmlns:a16="http://schemas.microsoft.com/office/drawing/2014/main" id="{7EDFFA93-4150-F1AB-0424-D1CAE4F1B54A}"/>
                </a:ext>
              </a:extLst>
            </p:cNvPr>
            <p:cNvSpPr txBox="1"/>
            <p:nvPr/>
          </p:nvSpPr>
          <p:spPr>
            <a:xfrm>
              <a:off x="7190527" y="4164262"/>
              <a:ext cx="1152525" cy="369332"/>
            </a:xfrm>
            <a:prstGeom prst="rect">
              <a:avLst/>
            </a:prstGeom>
            <a:noFill/>
          </p:spPr>
          <p:txBody>
            <a:bodyPr wrap="square" rtlCol="0">
              <a:spAutoFit/>
            </a:bodyPr>
            <a:lstStyle/>
            <a:p>
              <a:r>
                <a:rPr lang="zh-TW" altLang="en-US" dirty="0"/>
                <a:t>開班年級</a:t>
              </a:r>
            </a:p>
          </p:txBody>
        </p:sp>
      </p:grpSp>
      <p:grpSp>
        <p:nvGrpSpPr>
          <p:cNvPr id="33" name="群組 32">
            <a:extLst>
              <a:ext uri="{FF2B5EF4-FFF2-40B4-BE49-F238E27FC236}">
                <a16:creationId xmlns:a16="http://schemas.microsoft.com/office/drawing/2014/main" id="{F62F5820-855E-DD83-C478-CB4D93D2F74A}"/>
              </a:ext>
            </a:extLst>
          </p:cNvPr>
          <p:cNvGrpSpPr/>
          <p:nvPr/>
        </p:nvGrpSpPr>
        <p:grpSpPr>
          <a:xfrm>
            <a:off x="9449236" y="2648150"/>
            <a:ext cx="1152526" cy="900185"/>
            <a:chOff x="7190527" y="3784185"/>
            <a:chExt cx="1152526" cy="900185"/>
          </a:xfrm>
        </p:grpSpPr>
        <p:sp>
          <p:nvSpPr>
            <p:cNvPr id="34" name="矩形 33">
              <a:extLst>
                <a:ext uri="{FF2B5EF4-FFF2-40B4-BE49-F238E27FC236}">
                  <a16:creationId xmlns:a16="http://schemas.microsoft.com/office/drawing/2014/main" id="{DA6C7A7B-3A89-D08A-0263-A776DCDA8079}"/>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3</a:t>
              </a:r>
              <a:endParaRPr lang="zh-TW" altLang="en-US" dirty="0">
                <a:solidFill>
                  <a:sysClr val="windowText" lastClr="000000"/>
                </a:solidFill>
                <a:latin typeface="Arial Black" panose="020B0A04020102020204" pitchFamily="34" charset="0"/>
              </a:endParaRPr>
            </a:p>
          </p:txBody>
        </p:sp>
        <p:sp>
          <p:nvSpPr>
            <p:cNvPr id="35" name="文字方塊 34">
              <a:extLst>
                <a:ext uri="{FF2B5EF4-FFF2-40B4-BE49-F238E27FC236}">
                  <a16:creationId xmlns:a16="http://schemas.microsoft.com/office/drawing/2014/main" id="{C27221FB-F2E4-A894-0372-6B58E167951D}"/>
                </a:ext>
              </a:extLst>
            </p:cNvPr>
            <p:cNvSpPr txBox="1"/>
            <p:nvPr/>
          </p:nvSpPr>
          <p:spPr>
            <a:xfrm>
              <a:off x="7190527" y="4164262"/>
              <a:ext cx="1152525" cy="369332"/>
            </a:xfrm>
            <a:prstGeom prst="rect">
              <a:avLst/>
            </a:prstGeom>
            <a:noFill/>
          </p:spPr>
          <p:txBody>
            <a:bodyPr wrap="square" rtlCol="0">
              <a:spAutoFit/>
            </a:bodyPr>
            <a:lstStyle/>
            <a:p>
              <a:r>
                <a:rPr lang="zh-TW" altLang="en-US" dirty="0"/>
                <a:t>自訂字串</a:t>
              </a:r>
            </a:p>
          </p:txBody>
        </p:sp>
      </p:grpSp>
      <p:grpSp>
        <p:nvGrpSpPr>
          <p:cNvPr id="36" name="群組 35">
            <a:extLst>
              <a:ext uri="{FF2B5EF4-FFF2-40B4-BE49-F238E27FC236}">
                <a16:creationId xmlns:a16="http://schemas.microsoft.com/office/drawing/2014/main" id="{668AAC30-9C0D-B672-A0C0-60E31A86BC17}"/>
              </a:ext>
            </a:extLst>
          </p:cNvPr>
          <p:cNvGrpSpPr/>
          <p:nvPr/>
        </p:nvGrpSpPr>
        <p:grpSpPr>
          <a:xfrm>
            <a:off x="10646892" y="2648150"/>
            <a:ext cx="1152526" cy="900185"/>
            <a:chOff x="7190527" y="3784185"/>
            <a:chExt cx="1152526" cy="900185"/>
          </a:xfrm>
        </p:grpSpPr>
        <p:sp>
          <p:nvSpPr>
            <p:cNvPr id="37" name="矩形 36">
              <a:extLst>
                <a:ext uri="{FF2B5EF4-FFF2-40B4-BE49-F238E27FC236}">
                  <a16:creationId xmlns:a16="http://schemas.microsoft.com/office/drawing/2014/main" id="{57DF22AA-8195-536E-4306-FC0C28951A07}"/>
                </a:ext>
              </a:extLst>
            </p:cNvPr>
            <p:cNvSpPr/>
            <p:nvPr/>
          </p:nvSpPr>
          <p:spPr>
            <a:xfrm>
              <a:off x="7190528" y="3784185"/>
              <a:ext cx="1152525" cy="900185"/>
            </a:xfrm>
            <a:prstGeom prst="rect">
              <a:avLst/>
            </a:prstGeom>
            <a:solidFill>
              <a:srgbClr val="66CCF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zh-TW" dirty="0">
                  <a:solidFill>
                    <a:sysClr val="windowText" lastClr="000000"/>
                  </a:solidFill>
                  <a:latin typeface="Arial Black" panose="020B0A04020102020204" pitchFamily="34" charset="0"/>
                </a:rPr>
                <a:t>4</a:t>
              </a:r>
              <a:endParaRPr lang="zh-TW" altLang="en-US" dirty="0">
                <a:solidFill>
                  <a:sysClr val="windowText" lastClr="000000"/>
                </a:solidFill>
                <a:latin typeface="Arial Black" panose="020B0A04020102020204" pitchFamily="34" charset="0"/>
              </a:endParaRPr>
            </a:p>
          </p:txBody>
        </p:sp>
        <p:sp>
          <p:nvSpPr>
            <p:cNvPr id="38" name="文字方塊 37">
              <a:extLst>
                <a:ext uri="{FF2B5EF4-FFF2-40B4-BE49-F238E27FC236}">
                  <a16:creationId xmlns:a16="http://schemas.microsoft.com/office/drawing/2014/main" id="{9CF9FD43-6186-876A-051D-AEA016EEC103}"/>
                </a:ext>
              </a:extLst>
            </p:cNvPr>
            <p:cNvSpPr txBox="1"/>
            <p:nvPr/>
          </p:nvSpPr>
          <p:spPr>
            <a:xfrm>
              <a:off x="7190527" y="4164262"/>
              <a:ext cx="1152525" cy="369332"/>
            </a:xfrm>
            <a:prstGeom prst="rect">
              <a:avLst/>
            </a:prstGeom>
            <a:noFill/>
          </p:spPr>
          <p:txBody>
            <a:bodyPr wrap="square" rtlCol="0">
              <a:spAutoFit/>
            </a:bodyPr>
            <a:lstStyle/>
            <a:p>
              <a:r>
                <a:rPr lang="zh-TW" altLang="en-US" dirty="0"/>
                <a:t>班級序位</a:t>
              </a:r>
            </a:p>
          </p:txBody>
        </p:sp>
      </p:grpSp>
      <p:sp>
        <p:nvSpPr>
          <p:cNvPr id="39" name="矩形 38">
            <a:extLst>
              <a:ext uri="{FF2B5EF4-FFF2-40B4-BE49-F238E27FC236}">
                <a16:creationId xmlns:a16="http://schemas.microsoft.com/office/drawing/2014/main" id="{F48DB810-4F83-3D1B-D5E8-96CB3F9FFE80}"/>
              </a:ext>
            </a:extLst>
          </p:cNvPr>
          <p:cNvSpPr/>
          <p:nvPr/>
        </p:nvSpPr>
        <p:spPr>
          <a:xfrm>
            <a:off x="153256" y="5501214"/>
            <a:ext cx="1612044" cy="81515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0" name="文字方塊 39">
            <a:extLst>
              <a:ext uri="{FF2B5EF4-FFF2-40B4-BE49-F238E27FC236}">
                <a16:creationId xmlns:a16="http://schemas.microsoft.com/office/drawing/2014/main" id="{E9AE3523-68F3-51CA-EFF8-859AC8091BB9}"/>
              </a:ext>
            </a:extLst>
          </p:cNvPr>
          <p:cNvSpPr txBox="1"/>
          <p:nvPr/>
        </p:nvSpPr>
        <p:spPr>
          <a:xfrm>
            <a:off x="189000" y="5538109"/>
            <a:ext cx="1540556" cy="738664"/>
          </a:xfrm>
          <a:prstGeom prst="rect">
            <a:avLst/>
          </a:prstGeom>
          <a:noFill/>
        </p:spPr>
        <p:txBody>
          <a:bodyPr wrap="square">
            <a:spAutoFit/>
          </a:bodyPr>
          <a:lstStyle/>
          <a:p>
            <a:r>
              <a:rPr lang="zh-TW" altLang="en-US" sz="1400" b="1" dirty="0"/>
              <a:t>依據班級現有年級或開班學年度</a:t>
            </a:r>
            <a:endParaRPr lang="en-US" altLang="zh-TW" sz="1400" b="1" dirty="0"/>
          </a:p>
          <a:p>
            <a:r>
              <a:rPr lang="zh-TW" altLang="en-US" sz="1400" b="1" dirty="0"/>
              <a:t>進行編碼。</a:t>
            </a:r>
          </a:p>
        </p:txBody>
      </p:sp>
      <p:cxnSp>
        <p:nvCxnSpPr>
          <p:cNvPr id="41" name="接點: 肘形 40">
            <a:extLst>
              <a:ext uri="{FF2B5EF4-FFF2-40B4-BE49-F238E27FC236}">
                <a16:creationId xmlns:a16="http://schemas.microsoft.com/office/drawing/2014/main" id="{309F55A1-D28D-E6C6-E4C5-7F989A571539}"/>
              </a:ext>
            </a:extLst>
          </p:cNvPr>
          <p:cNvCxnSpPr>
            <a:cxnSpLocks/>
            <a:stCxn id="39" idx="0"/>
            <a:endCxn id="11" idx="2"/>
          </p:cNvCxnSpPr>
          <p:nvPr/>
        </p:nvCxnSpPr>
        <p:spPr>
          <a:xfrm rot="5400000" flipH="1" flipV="1">
            <a:off x="1018848" y="4564888"/>
            <a:ext cx="876756" cy="995897"/>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矩形 43">
            <a:extLst>
              <a:ext uri="{FF2B5EF4-FFF2-40B4-BE49-F238E27FC236}">
                <a16:creationId xmlns:a16="http://schemas.microsoft.com/office/drawing/2014/main" id="{8CB224C7-DB1B-202C-A982-CBB7448844F5}"/>
              </a:ext>
            </a:extLst>
          </p:cNvPr>
          <p:cNvSpPr/>
          <p:nvPr/>
        </p:nvSpPr>
        <p:spPr>
          <a:xfrm>
            <a:off x="1861238" y="5501214"/>
            <a:ext cx="1612044" cy="81515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6" name="文字方塊 45">
            <a:extLst>
              <a:ext uri="{FF2B5EF4-FFF2-40B4-BE49-F238E27FC236}">
                <a16:creationId xmlns:a16="http://schemas.microsoft.com/office/drawing/2014/main" id="{9F644A40-EACD-7D45-5C5E-02F0E2FC69CD}"/>
              </a:ext>
            </a:extLst>
          </p:cNvPr>
          <p:cNvSpPr txBox="1"/>
          <p:nvPr/>
        </p:nvSpPr>
        <p:spPr>
          <a:xfrm>
            <a:off x="1896982" y="5558401"/>
            <a:ext cx="1540556" cy="307777"/>
          </a:xfrm>
          <a:prstGeom prst="rect">
            <a:avLst/>
          </a:prstGeom>
          <a:noFill/>
        </p:spPr>
        <p:txBody>
          <a:bodyPr wrap="square">
            <a:spAutoFit/>
          </a:bodyPr>
          <a:lstStyle/>
          <a:p>
            <a:r>
              <a:rPr lang="zh-TW" altLang="en-US" sz="1400" b="1" dirty="0"/>
              <a:t>年級編碼的格式</a:t>
            </a:r>
          </a:p>
        </p:txBody>
      </p:sp>
      <p:cxnSp>
        <p:nvCxnSpPr>
          <p:cNvPr id="47" name="接點: 肘形 46">
            <a:extLst>
              <a:ext uri="{FF2B5EF4-FFF2-40B4-BE49-F238E27FC236}">
                <a16:creationId xmlns:a16="http://schemas.microsoft.com/office/drawing/2014/main" id="{A750DCA1-11C3-A583-7C85-0662F735146C}"/>
              </a:ext>
            </a:extLst>
          </p:cNvPr>
          <p:cNvCxnSpPr>
            <a:cxnSpLocks/>
            <a:stCxn id="44" idx="0"/>
            <a:endCxn id="14" idx="2"/>
          </p:cNvCxnSpPr>
          <p:nvPr/>
        </p:nvCxnSpPr>
        <p:spPr>
          <a:xfrm rot="5400000" flipH="1" flipV="1">
            <a:off x="2295427" y="4996291"/>
            <a:ext cx="876756" cy="133090"/>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矩形 50">
            <a:extLst>
              <a:ext uri="{FF2B5EF4-FFF2-40B4-BE49-F238E27FC236}">
                <a16:creationId xmlns:a16="http://schemas.microsoft.com/office/drawing/2014/main" id="{5469C76A-C3E5-DC8A-27EF-1347BACDEBAB}"/>
              </a:ext>
            </a:extLst>
          </p:cNvPr>
          <p:cNvSpPr/>
          <p:nvPr/>
        </p:nvSpPr>
        <p:spPr>
          <a:xfrm>
            <a:off x="3565159" y="5480560"/>
            <a:ext cx="1612044" cy="81515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2" name="文字方塊 51">
            <a:extLst>
              <a:ext uri="{FF2B5EF4-FFF2-40B4-BE49-F238E27FC236}">
                <a16:creationId xmlns:a16="http://schemas.microsoft.com/office/drawing/2014/main" id="{43736D7B-AA94-6CA7-4343-65C67F7147F8}"/>
              </a:ext>
            </a:extLst>
          </p:cNvPr>
          <p:cNvSpPr txBox="1"/>
          <p:nvPr/>
        </p:nvSpPr>
        <p:spPr>
          <a:xfrm>
            <a:off x="3600903" y="5537747"/>
            <a:ext cx="1540556" cy="738664"/>
          </a:xfrm>
          <a:prstGeom prst="rect">
            <a:avLst/>
          </a:prstGeom>
          <a:noFill/>
        </p:spPr>
        <p:txBody>
          <a:bodyPr wrap="square">
            <a:spAutoFit/>
          </a:bodyPr>
          <a:lstStyle/>
          <a:p>
            <a:r>
              <a:rPr lang="zh-TW" altLang="en-US" sz="1400" b="1" dirty="0"/>
              <a:t>依據該年級內所有班級排序或由全校班級排序</a:t>
            </a:r>
          </a:p>
        </p:txBody>
      </p:sp>
      <p:cxnSp>
        <p:nvCxnSpPr>
          <p:cNvPr id="59" name="接點: 肘形 58">
            <a:extLst>
              <a:ext uri="{FF2B5EF4-FFF2-40B4-BE49-F238E27FC236}">
                <a16:creationId xmlns:a16="http://schemas.microsoft.com/office/drawing/2014/main" id="{447FBB17-F5FA-EE08-F7F8-3FEC48285CD1}"/>
              </a:ext>
            </a:extLst>
          </p:cNvPr>
          <p:cNvCxnSpPr>
            <a:cxnSpLocks/>
            <a:stCxn id="51" idx="0"/>
            <a:endCxn id="17" idx="2"/>
          </p:cNvCxnSpPr>
          <p:nvPr/>
        </p:nvCxnSpPr>
        <p:spPr>
          <a:xfrm rot="16200000" flipV="1">
            <a:off x="3773053" y="4882431"/>
            <a:ext cx="916867" cy="279391"/>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矩形 62">
            <a:extLst>
              <a:ext uri="{FF2B5EF4-FFF2-40B4-BE49-F238E27FC236}">
                <a16:creationId xmlns:a16="http://schemas.microsoft.com/office/drawing/2014/main" id="{995E2EDC-3942-B2F1-C6B6-28472941E20A}"/>
              </a:ext>
            </a:extLst>
          </p:cNvPr>
          <p:cNvSpPr/>
          <p:nvPr/>
        </p:nvSpPr>
        <p:spPr>
          <a:xfrm>
            <a:off x="5248404" y="5480560"/>
            <a:ext cx="1612044" cy="81515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4" name="文字方塊 63">
            <a:extLst>
              <a:ext uri="{FF2B5EF4-FFF2-40B4-BE49-F238E27FC236}">
                <a16:creationId xmlns:a16="http://schemas.microsoft.com/office/drawing/2014/main" id="{6D146EC6-6C84-2876-1493-BA0ACB075773}"/>
              </a:ext>
            </a:extLst>
          </p:cNvPr>
          <p:cNvSpPr txBox="1"/>
          <p:nvPr/>
        </p:nvSpPr>
        <p:spPr>
          <a:xfrm>
            <a:off x="5284148" y="5537747"/>
            <a:ext cx="1540556" cy="523220"/>
          </a:xfrm>
          <a:prstGeom prst="rect">
            <a:avLst/>
          </a:prstGeom>
          <a:noFill/>
        </p:spPr>
        <p:txBody>
          <a:bodyPr wrap="square">
            <a:spAutoFit/>
          </a:bodyPr>
          <a:lstStyle/>
          <a:p>
            <a:r>
              <a:rPr lang="zh-TW" altLang="en-US" sz="1400" b="1" dirty="0"/>
              <a:t>班級排序之數字格式</a:t>
            </a:r>
          </a:p>
        </p:txBody>
      </p:sp>
      <p:cxnSp>
        <p:nvCxnSpPr>
          <p:cNvPr id="65" name="接點: 肘形 64">
            <a:extLst>
              <a:ext uri="{FF2B5EF4-FFF2-40B4-BE49-F238E27FC236}">
                <a16:creationId xmlns:a16="http://schemas.microsoft.com/office/drawing/2014/main" id="{7D674498-ADBD-F5FB-65AD-7186FE825B7B}"/>
              </a:ext>
            </a:extLst>
          </p:cNvPr>
          <p:cNvCxnSpPr>
            <a:cxnSpLocks/>
            <a:stCxn id="63" idx="0"/>
            <a:endCxn id="19" idx="2"/>
          </p:cNvCxnSpPr>
          <p:nvPr/>
        </p:nvCxnSpPr>
        <p:spPr>
          <a:xfrm rot="16200000" flipV="1">
            <a:off x="5262309" y="4688443"/>
            <a:ext cx="349610" cy="1234624"/>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矩形 67">
            <a:extLst>
              <a:ext uri="{FF2B5EF4-FFF2-40B4-BE49-F238E27FC236}">
                <a16:creationId xmlns:a16="http://schemas.microsoft.com/office/drawing/2014/main" id="{5E5A4548-B515-2ADB-4D54-6CE31DB3D79A}"/>
              </a:ext>
            </a:extLst>
          </p:cNvPr>
          <p:cNvSpPr/>
          <p:nvPr/>
        </p:nvSpPr>
        <p:spPr>
          <a:xfrm>
            <a:off x="6939454" y="5471630"/>
            <a:ext cx="1612044" cy="815157"/>
          </a:xfrm>
          <a:prstGeom prst="rect">
            <a:avLst/>
          </a:prstGeom>
          <a:solidFill>
            <a:srgbClr val="00B0F0">
              <a:alpha val="1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9" name="文字方塊 68">
            <a:extLst>
              <a:ext uri="{FF2B5EF4-FFF2-40B4-BE49-F238E27FC236}">
                <a16:creationId xmlns:a16="http://schemas.microsoft.com/office/drawing/2014/main" id="{F16EA541-C15E-24B3-780A-1971B53A0598}"/>
              </a:ext>
            </a:extLst>
          </p:cNvPr>
          <p:cNvSpPr txBox="1"/>
          <p:nvPr/>
        </p:nvSpPr>
        <p:spPr>
          <a:xfrm>
            <a:off x="6975198" y="5528817"/>
            <a:ext cx="1540556" cy="738664"/>
          </a:xfrm>
          <a:prstGeom prst="rect">
            <a:avLst/>
          </a:prstGeom>
          <a:noFill/>
        </p:spPr>
        <p:txBody>
          <a:bodyPr wrap="square">
            <a:spAutoFit/>
          </a:bodyPr>
          <a:lstStyle/>
          <a:p>
            <a:r>
              <a:rPr lang="zh-TW" altLang="en-US" sz="1400" b="1" dirty="0"/>
              <a:t>以選取項目或該學年度學期所有預開班進行編碼</a:t>
            </a:r>
          </a:p>
        </p:txBody>
      </p:sp>
      <p:cxnSp>
        <p:nvCxnSpPr>
          <p:cNvPr id="70" name="接點: 肘形 69">
            <a:extLst>
              <a:ext uri="{FF2B5EF4-FFF2-40B4-BE49-F238E27FC236}">
                <a16:creationId xmlns:a16="http://schemas.microsoft.com/office/drawing/2014/main" id="{45EB1CC3-0C84-9FF6-1C8F-644BDA95B58A}"/>
              </a:ext>
            </a:extLst>
          </p:cNvPr>
          <p:cNvCxnSpPr>
            <a:cxnSpLocks/>
            <a:stCxn id="68" idx="0"/>
            <a:endCxn id="23" idx="2"/>
          </p:cNvCxnSpPr>
          <p:nvPr/>
        </p:nvCxnSpPr>
        <p:spPr>
          <a:xfrm rot="16200000" flipV="1">
            <a:off x="6233495" y="3959649"/>
            <a:ext cx="936522" cy="2087440"/>
          </a:xfrm>
          <a:prstGeom prst="bentConnector3">
            <a:avLst>
              <a:gd name="adj1" fmla="val 5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223592"/>
      </p:ext>
    </p:extLst>
  </p:cSld>
  <p:clrMapOvr>
    <a:masterClrMapping/>
  </p:clrMapOvr>
</p:sld>
</file>

<file path=ppt/theme/theme1.xml><?xml version="1.0" encoding="utf-8"?>
<a:theme xmlns:a="http://schemas.openxmlformats.org/drawingml/2006/main" name="股利">
  <a:themeElements>
    <a:clrScheme name="股利">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股利">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股利">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股利</Template>
  <TotalTime>3201</TotalTime>
  <Words>4573</Words>
  <Application>Microsoft Office PowerPoint</Application>
  <PresentationFormat>寬螢幕</PresentationFormat>
  <Paragraphs>534</Paragraphs>
  <Slides>51</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51</vt:i4>
      </vt:variant>
    </vt:vector>
  </HeadingPairs>
  <TitlesOfParts>
    <vt:vector size="59" baseType="lpstr">
      <vt:lpstr>Microsoft JhengHei</vt:lpstr>
      <vt:lpstr>Arial</vt:lpstr>
      <vt:lpstr>Arial Black</vt:lpstr>
      <vt:lpstr>Calibri</vt:lpstr>
      <vt:lpstr>Gill Sans MT</vt:lpstr>
      <vt:lpstr>Roboto</vt:lpstr>
      <vt:lpstr>Wingdings 2</vt:lpstr>
      <vt:lpstr>股利</vt:lpstr>
      <vt:lpstr>校務行政系統教育訓練 預開課功能說明</vt:lpstr>
      <vt:lpstr>預開課模組資料定義</vt:lpstr>
      <vt:lpstr>預開課作業流程(學期中預開下學期課程)</vt:lpstr>
      <vt:lpstr>預開課前準備工作</vt:lpstr>
      <vt:lpstr>預開課處理作業</vt:lpstr>
      <vt:lpstr>預開課處理作業-預開班級處理</vt:lpstr>
      <vt:lpstr>預開課處理作業-預開班級處理</vt:lpstr>
      <vt:lpstr>預開課處理作業-預開班級處理</vt:lpstr>
      <vt:lpstr>預開課處理作業-預開班級處理-班級編碼(號)設定</vt:lpstr>
      <vt:lpstr>預開課處理作業-預開班級處理-寫入課程前注意事項</vt:lpstr>
      <vt:lpstr>預開課程產生之課程資料</vt:lpstr>
      <vt:lpstr>預開課處理作業-原班預開課程處理</vt:lpstr>
      <vt:lpstr>預開課處理作業-原班預開對開課程處理</vt:lpstr>
      <vt:lpstr>預開課處理作業-原班/對開預開課程處理-課程名稱命名</vt:lpstr>
      <vt:lpstr>預開課處理作業-跨班預開課程處理</vt:lpstr>
      <vt:lpstr>預開課處理作業-跨班預開課程處理-開課設定</vt:lpstr>
      <vt:lpstr>預開課處理作業-跨班預開課程處理-課程名稱命名</vt:lpstr>
      <vt:lpstr>預開課處理作業-跨班預開課程處理-綁定科目名稱命名</vt:lpstr>
      <vt:lpstr>預開課處理作業-跨班預開課程處理-綁定班級名稱命名</vt:lpstr>
      <vt:lpstr>預開課處理作業-跨班預開課程處理-綁定班碼名稱命名</vt:lpstr>
      <vt:lpstr>預開課處理作業-跨班預開課程處理</vt:lpstr>
      <vt:lpstr>預開課處理作業-跨班預開課之開課邏輯探討</vt:lpstr>
      <vt:lpstr>預開課處理作業-跨班預開課範例一</vt:lpstr>
      <vt:lpstr>預開課處理作業-跨班預開課範例一</vt:lpstr>
      <vt:lpstr>預開課處理作業-跨班預開課範例二</vt:lpstr>
      <vt:lpstr>預開課處理作業-跨班預開課範例二</vt:lpstr>
      <vt:lpstr>預開課處理作業-跨班預開課範例三</vt:lpstr>
      <vt:lpstr>預開課處理作業-跨班預開課範例三</vt:lpstr>
      <vt:lpstr>預開課處理作業-跨班預開課範例三</vt:lpstr>
      <vt:lpstr>預開課處理作業-跨班預開課範例三</vt:lpstr>
      <vt:lpstr>預開課處理作業-跨班預開課範例三</vt:lpstr>
      <vt:lpstr>預開課處理作業-跨班預開課範例四</vt:lpstr>
      <vt:lpstr>預開課處理作業-跨班預開課範例四</vt:lpstr>
      <vt:lpstr>預開課處理作業-自訂預開課程處理</vt:lpstr>
      <vt:lpstr>預開課處理作業-自訂預開課程處理-開課規則</vt:lpstr>
      <vt:lpstr>預開課處理作業-自訂預開課程處理-課程名稱命名</vt:lpstr>
      <vt:lpstr>預開課處理作業-自訂預開課程處理-綁定科目命名</vt:lpstr>
      <vt:lpstr>預開課處理作業-自訂預開課程處理-綁定班級名稱命名</vt:lpstr>
      <vt:lpstr>預開課處理作業-自訂預開課程處理-綁定班碼名稱命名</vt:lpstr>
      <vt:lpstr>預開課處理作業-預開課程管理</vt:lpstr>
      <vt:lpstr>預開課處理作業-預開課程管理</vt:lpstr>
      <vt:lpstr>預開課處理作業-預開課程管理-課程解析與寫入</vt:lpstr>
      <vt:lpstr>預開課處理作業-預開課程管理-課程匯入、匯出與解析</vt:lpstr>
      <vt:lpstr>預開課處理作業-預開課程管理-匯入課程資料處理原則</vt:lpstr>
      <vt:lpstr>預開課處理作業-預開課程管理-匯入課程資料處理原則</vt:lpstr>
      <vt:lpstr>預開課處理作業-預開課程管理-匯入課程資料處理原則</vt:lpstr>
      <vt:lpstr>預開課處理作業-預開課程管理-新增匯入預開課範例</vt:lpstr>
      <vt:lpstr>預開課處理作業-預開課程管理-新增匯入排課範例</vt:lpstr>
      <vt:lpstr>預開課處理作業-預開課程管理-新增匯入排課範例 (未對應)</vt:lpstr>
      <vt:lpstr>預開課處理作業-預開課程管理-新增課程修課學生</vt:lpstr>
      <vt:lpstr>預開課處理作業-預開選修學生管理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課程規劃功能更新說明會</dc:title>
  <dc:creator>Jackie Wang</dc:creator>
  <cp:lastModifiedBy>Jackie Wang</cp:lastModifiedBy>
  <cp:revision>24</cp:revision>
  <dcterms:created xsi:type="dcterms:W3CDTF">2023-03-13T23:37:17Z</dcterms:created>
  <dcterms:modified xsi:type="dcterms:W3CDTF">2023-12-04T04:38:05Z</dcterms:modified>
</cp:coreProperties>
</file>