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0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1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81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42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02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64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23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85" algn="l" defTabSz="4571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FFD966"/>
    <a:srgbClr val="2F5597"/>
    <a:srgbClr val="2089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34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2"/>
            <a:ext cx="9601200" cy="2318068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D7C6-F15C-47C8-92ED-B8C9368F813D}" type="datetimeFigureOut">
              <a:rPr lang="zh-TW" altLang="en-US" smtClean="0"/>
              <a:t>2023/3/25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DD0C-6047-4D83-BB37-8F0610E3A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4641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D7C6-F15C-47C8-92ED-B8C9368F813D}" type="datetimeFigureOut">
              <a:rPr lang="zh-TW" altLang="en-US" smtClean="0"/>
              <a:t>2023/3/25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DD0C-6047-4D83-BB37-8F0610E3A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6453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7" y="511176"/>
            <a:ext cx="2760345" cy="8136572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2" y="511176"/>
            <a:ext cx="8121015" cy="8136572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D7C6-F15C-47C8-92ED-B8C9368F813D}" type="datetimeFigureOut">
              <a:rPr lang="zh-TW" altLang="en-US" smtClean="0"/>
              <a:t>2023/3/25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DD0C-6047-4D83-BB37-8F0610E3A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5441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D7C6-F15C-47C8-92ED-B8C9368F813D}" type="datetimeFigureOut">
              <a:rPr lang="zh-TW" altLang="en-US" smtClean="0"/>
              <a:t>2023/3/25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DD0C-6047-4D83-BB37-8F0610E3A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553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1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D7C6-F15C-47C8-92ED-B8C9368F813D}" type="datetimeFigureOut">
              <a:rPr lang="zh-TW" altLang="en-US" smtClean="0"/>
              <a:t>2023/3/25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DD0C-6047-4D83-BB37-8F0610E3A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40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7"/>
            <a:ext cx="5440680" cy="60918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7"/>
            <a:ext cx="5440680" cy="60918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D7C6-F15C-47C8-92ED-B8C9368F813D}" type="datetimeFigureOut">
              <a:rPr lang="zh-TW" altLang="en-US" smtClean="0"/>
              <a:t>2023/3/25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DD0C-6047-4D83-BB37-8F0610E3A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2617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6"/>
            <a:ext cx="5415676" cy="515842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2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2" y="3507106"/>
            <a:ext cx="5442347" cy="515842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D7C6-F15C-47C8-92ED-B8C9368F813D}" type="datetimeFigureOut">
              <a:rPr lang="zh-TW" altLang="en-US" smtClean="0"/>
              <a:t>2023/3/25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DD0C-6047-4D83-BB37-8F0610E3A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2328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D7C6-F15C-47C8-92ED-B8C9368F813D}" type="datetimeFigureOut">
              <a:rPr lang="zh-TW" altLang="en-US" smtClean="0"/>
              <a:t>2023/3/25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DD0C-6047-4D83-BB37-8F0610E3A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1882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D7C6-F15C-47C8-92ED-B8C9368F813D}" type="datetimeFigureOut">
              <a:rPr lang="zh-TW" altLang="en-US" smtClean="0"/>
              <a:t>2023/3/25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DD0C-6047-4D83-BB37-8F0610E3A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3062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9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1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D7C6-F15C-47C8-92ED-B8C9368F813D}" type="datetimeFigureOut">
              <a:rPr lang="zh-TW" altLang="en-US" smtClean="0"/>
              <a:t>2023/3/25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DD0C-6047-4D83-BB37-8F0610E3A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019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9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1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D7C6-F15C-47C8-92ED-B8C9368F813D}" type="datetimeFigureOut">
              <a:rPr lang="zh-TW" altLang="en-US" smtClean="0"/>
              <a:t>2023/3/25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DD0C-6047-4D83-BB37-8F0610E3A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801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7"/>
            <a:ext cx="11041380" cy="6091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3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D7C6-F15C-47C8-92ED-B8C9368F813D}" type="datetimeFigureOut">
              <a:rPr lang="zh-TW" altLang="en-US" smtClean="0"/>
              <a:t>2023/3/25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3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CDD0C-6047-4D83-BB37-8F0610E3A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861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BF497EF9-4493-2380-F480-B721A43F4571}"/>
              </a:ext>
            </a:extLst>
          </p:cNvPr>
          <p:cNvSpPr/>
          <p:nvPr/>
        </p:nvSpPr>
        <p:spPr>
          <a:xfrm>
            <a:off x="54242" y="601290"/>
            <a:ext cx="3408733" cy="8008137"/>
          </a:xfrm>
          <a:prstGeom prst="rect">
            <a:avLst/>
          </a:prstGeom>
          <a:solidFill>
            <a:schemeClr val="accent1">
              <a:lumMod val="40000"/>
              <a:lumOff val="6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。</a:t>
            </a:r>
            <a:endParaRPr lang="zh-TW" altLang="en-US" sz="2822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A2D6CED8-8D2D-EFA8-C1F9-7C62BA32F75E}"/>
              </a:ext>
            </a:extLst>
          </p:cNvPr>
          <p:cNvSpPr/>
          <p:nvPr/>
        </p:nvSpPr>
        <p:spPr>
          <a:xfrm>
            <a:off x="3507631" y="583658"/>
            <a:ext cx="2260871" cy="8025769"/>
          </a:xfrm>
          <a:prstGeom prst="rect">
            <a:avLst/>
          </a:prstGeom>
          <a:solidFill>
            <a:schemeClr val="accent1">
              <a:lumMod val="40000"/>
              <a:lumOff val="6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822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98B7CBD7-FA01-D68D-60A3-84AEA497DC26}"/>
              </a:ext>
            </a:extLst>
          </p:cNvPr>
          <p:cNvSpPr/>
          <p:nvPr/>
        </p:nvSpPr>
        <p:spPr>
          <a:xfrm>
            <a:off x="5822809" y="583658"/>
            <a:ext cx="2260871" cy="8035086"/>
          </a:xfrm>
          <a:prstGeom prst="rect">
            <a:avLst/>
          </a:prstGeom>
          <a:solidFill>
            <a:schemeClr val="accent1">
              <a:lumMod val="40000"/>
              <a:lumOff val="6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822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67ACC25C-65DD-F0F1-AA36-C7CB03B7413C}"/>
              </a:ext>
            </a:extLst>
          </p:cNvPr>
          <p:cNvSpPr/>
          <p:nvPr/>
        </p:nvSpPr>
        <p:spPr>
          <a:xfrm>
            <a:off x="8137987" y="583658"/>
            <a:ext cx="2260871" cy="8035083"/>
          </a:xfrm>
          <a:prstGeom prst="rect">
            <a:avLst/>
          </a:prstGeom>
          <a:solidFill>
            <a:schemeClr val="accent1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822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7319CAEE-C8E4-F783-1EA7-C922514ACEDA}"/>
              </a:ext>
            </a:extLst>
          </p:cNvPr>
          <p:cNvSpPr/>
          <p:nvPr/>
        </p:nvSpPr>
        <p:spPr>
          <a:xfrm>
            <a:off x="10453165" y="583658"/>
            <a:ext cx="2260871" cy="8025770"/>
          </a:xfrm>
          <a:prstGeom prst="rect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822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117914A-3B2E-A019-959C-A8E689ADD24F}"/>
              </a:ext>
            </a:extLst>
          </p:cNvPr>
          <p:cNvSpPr/>
          <p:nvPr/>
        </p:nvSpPr>
        <p:spPr>
          <a:xfrm>
            <a:off x="44585" y="114300"/>
            <a:ext cx="3408733" cy="428625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課程群組設定情境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233841E-AD64-5600-04F6-6A9BF11140C1}"/>
              </a:ext>
            </a:extLst>
          </p:cNvPr>
          <p:cNvSpPr/>
          <p:nvPr/>
        </p:nvSpPr>
        <p:spPr>
          <a:xfrm>
            <a:off x="3507631" y="114299"/>
            <a:ext cx="2260871" cy="428625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開課輔助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A35E54E-1105-1210-3A2E-97F03D675B09}"/>
              </a:ext>
            </a:extLst>
          </p:cNvPr>
          <p:cNvSpPr/>
          <p:nvPr/>
        </p:nvSpPr>
        <p:spPr>
          <a:xfrm>
            <a:off x="5822810" y="114298"/>
            <a:ext cx="2260871" cy="428625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修課檢核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211E894E-56F0-2869-5CC8-917E12B5F400}"/>
              </a:ext>
            </a:extLst>
          </p:cNvPr>
          <p:cNvSpPr/>
          <p:nvPr/>
        </p:nvSpPr>
        <p:spPr>
          <a:xfrm>
            <a:off x="8137989" y="114297"/>
            <a:ext cx="2260871" cy="428625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異動成績處理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9EA7471-9907-D641-D794-4996061B2944}"/>
              </a:ext>
            </a:extLst>
          </p:cNvPr>
          <p:cNvSpPr/>
          <p:nvPr/>
        </p:nvSpPr>
        <p:spPr>
          <a:xfrm>
            <a:off x="10462896" y="114297"/>
            <a:ext cx="2260871" cy="428625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畢業判斷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預警</a:t>
            </a: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4F61AA3D-304E-3F89-A467-13902CFE1645}"/>
              </a:ext>
            </a:extLst>
          </p:cNvPr>
          <p:cNvSpPr txBox="1"/>
          <p:nvPr/>
        </p:nvSpPr>
        <p:spPr>
          <a:xfrm>
            <a:off x="87564" y="601290"/>
            <a:ext cx="2597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跨學期多門課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(2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門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37" name="群組 36">
            <a:extLst>
              <a:ext uri="{FF2B5EF4-FFF2-40B4-BE49-F238E27FC236}">
                <a16:creationId xmlns:a16="http://schemas.microsoft.com/office/drawing/2014/main" id="{0478C051-C26C-4407-3380-A805B504243B}"/>
              </a:ext>
            </a:extLst>
          </p:cNvPr>
          <p:cNvGrpSpPr/>
          <p:nvPr/>
        </p:nvGrpSpPr>
        <p:grpSpPr>
          <a:xfrm>
            <a:off x="263309" y="939844"/>
            <a:ext cx="1888621" cy="658027"/>
            <a:chOff x="367468" y="1068222"/>
            <a:chExt cx="1888621" cy="658027"/>
          </a:xfrm>
        </p:grpSpPr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033FDBDE-A9FB-4C44-0A54-F63214179C0D}"/>
                </a:ext>
              </a:extLst>
            </p:cNvPr>
            <p:cNvSpPr/>
            <p:nvPr/>
          </p:nvSpPr>
          <p:spPr>
            <a:xfrm>
              <a:off x="367468" y="1119498"/>
              <a:ext cx="83748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科目</a:t>
              </a:r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F3B73077-BE69-813A-65C8-D1D43B1A0BC6}"/>
                </a:ext>
              </a:extLst>
            </p:cNvPr>
            <p:cNvSpPr/>
            <p:nvPr/>
          </p:nvSpPr>
          <p:spPr>
            <a:xfrm>
              <a:off x="367468" y="1427339"/>
              <a:ext cx="83748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科目</a:t>
              </a:r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B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B9484626-1BC5-E75D-94A9-2C37A71DF640}"/>
                </a:ext>
              </a:extLst>
            </p:cNvPr>
            <p:cNvSpPr/>
            <p:nvPr/>
          </p:nvSpPr>
          <p:spPr>
            <a:xfrm>
              <a:off x="1329928" y="1119498"/>
              <a:ext cx="40716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3" name="矩形 32">
              <a:extLst>
                <a:ext uri="{FF2B5EF4-FFF2-40B4-BE49-F238E27FC236}">
                  <a16:creationId xmlns:a16="http://schemas.microsoft.com/office/drawing/2014/main" id="{122E518E-BAF2-D5CC-C747-0638770ABA26}"/>
                </a:ext>
              </a:extLst>
            </p:cNvPr>
            <p:cNvSpPr/>
            <p:nvPr/>
          </p:nvSpPr>
          <p:spPr>
            <a:xfrm>
              <a:off x="1329928" y="1434237"/>
              <a:ext cx="40716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(3)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4" name="矩形 33">
              <a:extLst>
                <a:ext uri="{FF2B5EF4-FFF2-40B4-BE49-F238E27FC236}">
                  <a16:creationId xmlns:a16="http://schemas.microsoft.com/office/drawing/2014/main" id="{FDA1D05D-62ED-51D5-8AB2-5C74612D552B}"/>
                </a:ext>
              </a:extLst>
            </p:cNvPr>
            <p:cNvSpPr/>
            <p:nvPr/>
          </p:nvSpPr>
          <p:spPr>
            <a:xfrm>
              <a:off x="1791403" y="1119498"/>
              <a:ext cx="40716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(3)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5" name="矩形 34">
              <a:extLst>
                <a:ext uri="{FF2B5EF4-FFF2-40B4-BE49-F238E27FC236}">
                  <a16:creationId xmlns:a16="http://schemas.microsoft.com/office/drawing/2014/main" id="{E21321FA-DCDB-B9C7-0126-3D8698F0897C}"/>
                </a:ext>
              </a:extLst>
            </p:cNvPr>
            <p:cNvSpPr/>
            <p:nvPr/>
          </p:nvSpPr>
          <p:spPr>
            <a:xfrm>
              <a:off x="1791403" y="1427339"/>
              <a:ext cx="40716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EA2A9757-EE0A-8344-D16D-8B8B70E447A2}"/>
                </a:ext>
              </a:extLst>
            </p:cNvPr>
            <p:cNvSpPr/>
            <p:nvPr/>
          </p:nvSpPr>
          <p:spPr>
            <a:xfrm>
              <a:off x="1304290" y="1068222"/>
              <a:ext cx="951799" cy="658027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22"/>
            </a:p>
          </p:txBody>
        </p:sp>
      </p:grp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1F6D1809-0753-0488-8C7D-17B03BE0AAB9}"/>
              </a:ext>
            </a:extLst>
          </p:cNvPr>
          <p:cNvSpPr txBox="1"/>
          <p:nvPr/>
        </p:nvSpPr>
        <p:spPr>
          <a:xfrm>
            <a:off x="149101" y="1640280"/>
            <a:ext cx="278305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未設定為學年課程，則本例可視為</a:t>
            </a:r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對開課程</a:t>
            </a:r>
            <a:r>
              <a:rPr lang="en-US" altLang="zh-TW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上學期</a:t>
            </a:r>
            <a:r>
              <a:rPr lang="en-US" altLang="zh-TW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科目、下學期</a:t>
            </a:r>
            <a:r>
              <a:rPr lang="en-US" altLang="zh-TW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科目</a:t>
            </a:r>
            <a:r>
              <a:rPr lang="en-US" altLang="zh-TW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設定為學年課程，則本例可視為</a:t>
            </a:r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學年選修課程</a:t>
            </a:r>
            <a:r>
              <a:rPr lang="en-US" altLang="zh-TW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科目</a:t>
            </a:r>
            <a:r>
              <a:rPr lang="en-US" altLang="zh-TW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及科目</a:t>
            </a:r>
            <a:r>
              <a:rPr lang="en-US" altLang="zh-TW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B)</a:t>
            </a:r>
            <a:r>
              <a:rPr lang="zh-TW" altLang="en-US" sz="1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" name="箭號: 向右 38">
            <a:extLst>
              <a:ext uri="{FF2B5EF4-FFF2-40B4-BE49-F238E27FC236}">
                <a16:creationId xmlns:a16="http://schemas.microsoft.com/office/drawing/2014/main" id="{2C37EF17-B8B6-DF1C-9EB5-37F9D6FADBE9}"/>
              </a:ext>
            </a:extLst>
          </p:cNvPr>
          <p:cNvSpPr/>
          <p:nvPr/>
        </p:nvSpPr>
        <p:spPr>
          <a:xfrm>
            <a:off x="3259718" y="799080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對開</a:t>
            </a: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B60320B4-0308-00EC-A8EA-B85639453FEE}"/>
              </a:ext>
            </a:extLst>
          </p:cNvPr>
          <p:cNvSpPr txBox="1"/>
          <p:nvPr/>
        </p:nvSpPr>
        <p:spPr>
          <a:xfrm>
            <a:off x="3621894" y="682339"/>
            <a:ext cx="1958541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上學期二選一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下學期只選上學期未開</a:t>
            </a:r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A2A8E3AC-E410-60D5-7C01-E9879EB56380}"/>
              </a:ext>
            </a:extLst>
          </p:cNvPr>
          <p:cNvSpPr txBox="1"/>
          <p:nvPr/>
        </p:nvSpPr>
        <p:spPr>
          <a:xfrm>
            <a:off x="3635393" y="2123704"/>
            <a:ext cx="1958541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上學期二選一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下學期只選上學期開過</a:t>
            </a:r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594169AB-746F-C16E-3259-32F3E2C88195}"/>
              </a:ext>
            </a:extLst>
          </p:cNvPr>
          <p:cNvSpPr txBox="1"/>
          <p:nvPr/>
        </p:nvSpPr>
        <p:spPr>
          <a:xfrm>
            <a:off x="8291438" y="682339"/>
            <a:ext cx="2014612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上下學期均具備成績紀錄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不同科目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無紀錄或未取得學分，新增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補修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紀錄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無成績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FBB06DD4-8E5E-9F74-FA56-4453C675D23E}"/>
              </a:ext>
            </a:extLst>
          </p:cNvPr>
          <p:cNvSpPr txBox="1"/>
          <p:nvPr/>
        </p:nvSpPr>
        <p:spPr>
          <a:xfrm>
            <a:off x="6025501" y="2139570"/>
            <a:ext cx="1820255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修過上學期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必須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修下學期課程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未修上學期課程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不可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修下學期課程</a:t>
            </a:r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id="{BBFBAAAE-BEC0-D648-5280-77F4CEACA632}"/>
              </a:ext>
            </a:extLst>
          </p:cNvPr>
          <p:cNvSpPr txBox="1"/>
          <p:nvPr/>
        </p:nvSpPr>
        <p:spPr>
          <a:xfrm>
            <a:off x="8291438" y="2123816"/>
            <a:ext cx="2014612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上學期具備成績紀錄新增同一科目下學期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補修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紀錄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無成績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5" name="箭號: 向右 54">
            <a:extLst>
              <a:ext uri="{FF2B5EF4-FFF2-40B4-BE49-F238E27FC236}">
                <a16:creationId xmlns:a16="http://schemas.microsoft.com/office/drawing/2014/main" id="{92F3D7F3-5C93-5D43-4B4A-EBEE02C648A9}"/>
              </a:ext>
            </a:extLst>
          </p:cNvPr>
          <p:cNvSpPr/>
          <p:nvPr/>
        </p:nvSpPr>
        <p:spPr>
          <a:xfrm>
            <a:off x="3259718" y="2173221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學年</a:t>
            </a:r>
          </a:p>
        </p:txBody>
      </p:sp>
      <p:sp>
        <p:nvSpPr>
          <p:cNvPr id="56" name="箭號: 向右 55">
            <a:extLst>
              <a:ext uri="{FF2B5EF4-FFF2-40B4-BE49-F238E27FC236}">
                <a16:creationId xmlns:a16="http://schemas.microsoft.com/office/drawing/2014/main" id="{0A85C74F-1846-78C2-5557-CF32D6A30987}"/>
              </a:ext>
            </a:extLst>
          </p:cNvPr>
          <p:cNvSpPr/>
          <p:nvPr/>
        </p:nvSpPr>
        <p:spPr>
          <a:xfrm>
            <a:off x="5636506" y="799080"/>
            <a:ext cx="2626357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對開</a:t>
            </a:r>
          </a:p>
        </p:txBody>
      </p:sp>
      <p:sp>
        <p:nvSpPr>
          <p:cNvPr id="57" name="箭號: 向右 56">
            <a:extLst>
              <a:ext uri="{FF2B5EF4-FFF2-40B4-BE49-F238E27FC236}">
                <a16:creationId xmlns:a16="http://schemas.microsoft.com/office/drawing/2014/main" id="{C663AB47-9158-0487-FBA5-CF8894708183}"/>
              </a:ext>
            </a:extLst>
          </p:cNvPr>
          <p:cNvSpPr/>
          <p:nvPr/>
        </p:nvSpPr>
        <p:spPr>
          <a:xfrm>
            <a:off x="5658742" y="2225168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學年</a:t>
            </a:r>
          </a:p>
        </p:txBody>
      </p:sp>
      <p:sp>
        <p:nvSpPr>
          <p:cNvPr id="58" name="箭號: 向右 57">
            <a:extLst>
              <a:ext uri="{FF2B5EF4-FFF2-40B4-BE49-F238E27FC236}">
                <a16:creationId xmlns:a16="http://schemas.microsoft.com/office/drawing/2014/main" id="{A452C93C-3348-2E25-DEDA-B186149B0295}"/>
              </a:ext>
            </a:extLst>
          </p:cNvPr>
          <p:cNvSpPr/>
          <p:nvPr/>
        </p:nvSpPr>
        <p:spPr>
          <a:xfrm>
            <a:off x="7879774" y="2225168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學年</a:t>
            </a:r>
          </a:p>
        </p:txBody>
      </p:sp>
      <p:sp>
        <p:nvSpPr>
          <p:cNvPr id="59" name="箭號: 向右 58">
            <a:extLst>
              <a:ext uri="{FF2B5EF4-FFF2-40B4-BE49-F238E27FC236}">
                <a16:creationId xmlns:a16="http://schemas.microsoft.com/office/drawing/2014/main" id="{6B47CBCD-5FF2-9DDF-1874-B3485DE70E11}"/>
              </a:ext>
            </a:extLst>
          </p:cNvPr>
          <p:cNvSpPr/>
          <p:nvPr/>
        </p:nvSpPr>
        <p:spPr>
          <a:xfrm>
            <a:off x="10331782" y="801703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對開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3573D080-BF08-C643-AE19-8DA65ABB477B}"/>
              </a:ext>
            </a:extLst>
          </p:cNvPr>
          <p:cNvSpPr txBox="1"/>
          <p:nvPr/>
        </p:nvSpPr>
        <p:spPr>
          <a:xfrm>
            <a:off x="10693958" y="684962"/>
            <a:ext cx="1958541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無紀錄或未取得學分之科目提供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警示並納入必修及選修標準判斷</a:t>
            </a:r>
            <a:endParaRPr lang="en-US" altLang="zh-TW" sz="1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CF9E0665-0E43-183A-801F-8BF931E214F7}"/>
              </a:ext>
            </a:extLst>
          </p:cNvPr>
          <p:cNvSpPr txBox="1"/>
          <p:nvPr/>
        </p:nvSpPr>
        <p:spPr>
          <a:xfrm>
            <a:off x="10693958" y="2123704"/>
            <a:ext cx="1958541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取得學分情形納入必修或選修判斷，未達標準提供警示</a:t>
            </a:r>
          </a:p>
        </p:txBody>
      </p:sp>
      <p:sp>
        <p:nvSpPr>
          <p:cNvPr id="62" name="箭號: 向右 61">
            <a:extLst>
              <a:ext uri="{FF2B5EF4-FFF2-40B4-BE49-F238E27FC236}">
                <a16:creationId xmlns:a16="http://schemas.microsoft.com/office/drawing/2014/main" id="{7EAB7158-61B0-4EA9-306E-D5448BADF06F}"/>
              </a:ext>
            </a:extLst>
          </p:cNvPr>
          <p:cNvSpPr/>
          <p:nvPr/>
        </p:nvSpPr>
        <p:spPr>
          <a:xfrm>
            <a:off x="10331782" y="2225056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學年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31D6B952-E039-4314-AA11-7F6DA22DFA11}"/>
              </a:ext>
            </a:extLst>
          </p:cNvPr>
          <p:cNvSpPr txBox="1"/>
          <p:nvPr/>
        </p:nvSpPr>
        <p:spPr>
          <a:xfrm>
            <a:off x="87564" y="3676058"/>
            <a:ext cx="2597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跨學期多門課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(2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門以上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96F6AFFD-642C-CB62-7B5D-46F0E7A5ADDA}"/>
              </a:ext>
            </a:extLst>
          </p:cNvPr>
          <p:cNvSpPr txBox="1"/>
          <p:nvPr/>
        </p:nvSpPr>
        <p:spPr>
          <a:xfrm>
            <a:off x="241407" y="5019229"/>
            <a:ext cx="278305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未設定為學年課程，則本例可視為具備兩學期六門課之</a:t>
            </a:r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學期選修課程</a:t>
            </a:r>
            <a:r>
              <a:rPr lang="zh-TW" altLang="en-US" sz="1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設定為學年課程，則本例可視為三門</a:t>
            </a:r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學年選修課程</a:t>
            </a:r>
            <a:r>
              <a:rPr lang="zh-TW" altLang="en-US" sz="1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F6CB33D6-2CCC-15E8-985C-9B8F97517320}"/>
              </a:ext>
            </a:extLst>
          </p:cNvPr>
          <p:cNvCxnSpPr/>
          <p:nvPr/>
        </p:nvCxnSpPr>
        <p:spPr>
          <a:xfrm>
            <a:off x="120437" y="3558670"/>
            <a:ext cx="12619242" cy="0"/>
          </a:xfrm>
          <a:prstGeom prst="line">
            <a:avLst/>
          </a:prstGeom>
          <a:ln w="28575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群組 79">
            <a:extLst>
              <a:ext uri="{FF2B5EF4-FFF2-40B4-BE49-F238E27FC236}">
                <a16:creationId xmlns:a16="http://schemas.microsoft.com/office/drawing/2014/main" id="{E8BA6D5A-A448-9522-E27C-167D2FEC6FD3}"/>
              </a:ext>
            </a:extLst>
          </p:cNvPr>
          <p:cNvGrpSpPr/>
          <p:nvPr/>
        </p:nvGrpSpPr>
        <p:grpSpPr>
          <a:xfrm>
            <a:off x="377517" y="3998973"/>
            <a:ext cx="1888621" cy="1020255"/>
            <a:chOff x="377517" y="3998973"/>
            <a:chExt cx="1888621" cy="1020255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000032E9-B779-82D5-2926-0D8025CFA14F}"/>
                </a:ext>
              </a:extLst>
            </p:cNvPr>
            <p:cNvSpPr/>
            <p:nvPr/>
          </p:nvSpPr>
          <p:spPr>
            <a:xfrm>
              <a:off x="377517" y="4050250"/>
              <a:ext cx="83748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科目</a:t>
              </a:r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DE264016-C035-8B67-5FFA-0129B4A689CE}"/>
                </a:ext>
              </a:extLst>
            </p:cNvPr>
            <p:cNvSpPr/>
            <p:nvPr/>
          </p:nvSpPr>
          <p:spPr>
            <a:xfrm>
              <a:off x="377517" y="4358091"/>
              <a:ext cx="83748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科目</a:t>
              </a:r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B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EFEDC811-498B-B799-F460-CBB4FFF7AA43}"/>
                </a:ext>
              </a:extLst>
            </p:cNvPr>
            <p:cNvSpPr/>
            <p:nvPr/>
          </p:nvSpPr>
          <p:spPr>
            <a:xfrm>
              <a:off x="1339977" y="4050250"/>
              <a:ext cx="40716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C17D913E-AEE2-FA60-1C54-60A8B3376033}"/>
                </a:ext>
              </a:extLst>
            </p:cNvPr>
            <p:cNvSpPr/>
            <p:nvPr/>
          </p:nvSpPr>
          <p:spPr>
            <a:xfrm>
              <a:off x="1339977" y="4364989"/>
              <a:ext cx="40716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(3)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51D61680-786F-6802-5442-39A4E7A7DF98}"/>
                </a:ext>
              </a:extLst>
            </p:cNvPr>
            <p:cNvSpPr/>
            <p:nvPr/>
          </p:nvSpPr>
          <p:spPr>
            <a:xfrm>
              <a:off x="1801452" y="4050250"/>
              <a:ext cx="40716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A2E3698B-4B57-C36D-E24E-1FDF3C63F70A}"/>
                </a:ext>
              </a:extLst>
            </p:cNvPr>
            <p:cNvSpPr/>
            <p:nvPr/>
          </p:nvSpPr>
          <p:spPr>
            <a:xfrm>
              <a:off x="1801452" y="4358091"/>
              <a:ext cx="40716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(3)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A333B601-B7B6-B93B-8645-CAB8DF825768}"/>
                </a:ext>
              </a:extLst>
            </p:cNvPr>
            <p:cNvSpPr/>
            <p:nvPr/>
          </p:nvSpPr>
          <p:spPr>
            <a:xfrm>
              <a:off x="1314339" y="3998973"/>
              <a:ext cx="951799" cy="102025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22"/>
            </a:p>
          </p:txBody>
        </p: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74A67711-E917-7E75-D93A-1FE01CA51D21}"/>
                </a:ext>
              </a:extLst>
            </p:cNvPr>
            <p:cNvSpPr/>
            <p:nvPr/>
          </p:nvSpPr>
          <p:spPr>
            <a:xfrm>
              <a:off x="377517" y="4672830"/>
              <a:ext cx="83748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科目</a:t>
              </a:r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C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08AE214B-01DE-9550-9BD1-0D2FFF7DC147}"/>
                </a:ext>
              </a:extLst>
            </p:cNvPr>
            <p:cNvSpPr/>
            <p:nvPr/>
          </p:nvSpPr>
          <p:spPr>
            <a:xfrm>
              <a:off x="1343085" y="4679728"/>
              <a:ext cx="40716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(3)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9" name="矩形 48">
              <a:extLst>
                <a:ext uri="{FF2B5EF4-FFF2-40B4-BE49-F238E27FC236}">
                  <a16:creationId xmlns:a16="http://schemas.microsoft.com/office/drawing/2014/main" id="{C9FDD2EF-7208-8956-73F6-51DB02145E26}"/>
                </a:ext>
              </a:extLst>
            </p:cNvPr>
            <p:cNvSpPr/>
            <p:nvPr/>
          </p:nvSpPr>
          <p:spPr>
            <a:xfrm>
              <a:off x="1804560" y="4672830"/>
              <a:ext cx="40716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(3)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52" name="箭號: 向右 51">
            <a:extLst>
              <a:ext uri="{FF2B5EF4-FFF2-40B4-BE49-F238E27FC236}">
                <a16:creationId xmlns:a16="http://schemas.microsoft.com/office/drawing/2014/main" id="{F420D535-6DA9-27FB-1694-18E3F0ED745F}"/>
              </a:ext>
            </a:extLst>
          </p:cNvPr>
          <p:cNvSpPr/>
          <p:nvPr/>
        </p:nvSpPr>
        <p:spPr>
          <a:xfrm>
            <a:off x="3259718" y="3965472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rgbClr val="BDD7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學期</a:t>
            </a:r>
          </a:p>
        </p:txBody>
      </p:sp>
      <p:sp>
        <p:nvSpPr>
          <p:cNvPr id="54" name="文字方塊 53">
            <a:extLst>
              <a:ext uri="{FF2B5EF4-FFF2-40B4-BE49-F238E27FC236}">
                <a16:creationId xmlns:a16="http://schemas.microsoft.com/office/drawing/2014/main" id="{E0A46461-661F-6311-D649-F033AEEA11B9}"/>
              </a:ext>
            </a:extLst>
          </p:cNvPr>
          <p:cNvSpPr txBox="1"/>
          <p:nvPr/>
        </p:nvSpPr>
        <p:spPr>
          <a:xfrm>
            <a:off x="3621894" y="3848731"/>
            <a:ext cx="1958541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各學期多選開課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5727" indent="-85727">
              <a:buFont typeface="Arial" panose="020B0604020202020204" pitchFamily="34" charset="0"/>
              <a:buChar char="•"/>
            </a:pP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5727" indent="-85727">
              <a:buFont typeface="Arial" panose="020B0604020202020204" pitchFamily="34" charset="0"/>
              <a:buChar char="•"/>
            </a:pP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3" name="文字方塊 62">
            <a:extLst>
              <a:ext uri="{FF2B5EF4-FFF2-40B4-BE49-F238E27FC236}">
                <a16:creationId xmlns:a16="http://schemas.microsoft.com/office/drawing/2014/main" id="{B7E96D52-EA88-A3BC-8085-02C619EF3E0F}"/>
              </a:ext>
            </a:extLst>
          </p:cNvPr>
          <p:cNvSpPr txBox="1"/>
          <p:nvPr/>
        </p:nvSpPr>
        <p:spPr>
          <a:xfrm>
            <a:off x="3635393" y="5290096"/>
            <a:ext cx="1958541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上學期多選開課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下學期只選上學期開過</a:t>
            </a:r>
          </a:p>
        </p:txBody>
      </p:sp>
      <p:sp>
        <p:nvSpPr>
          <p:cNvPr id="64" name="箭號: 向右 63">
            <a:extLst>
              <a:ext uri="{FF2B5EF4-FFF2-40B4-BE49-F238E27FC236}">
                <a16:creationId xmlns:a16="http://schemas.microsoft.com/office/drawing/2014/main" id="{C1E4A456-A2FE-4D85-7A51-AABB22E1D15C}"/>
              </a:ext>
            </a:extLst>
          </p:cNvPr>
          <p:cNvSpPr/>
          <p:nvPr/>
        </p:nvSpPr>
        <p:spPr>
          <a:xfrm>
            <a:off x="3259718" y="5339613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學年</a:t>
            </a:r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CF1D9F86-8344-B351-12F3-F905D359A0AB}"/>
              </a:ext>
            </a:extLst>
          </p:cNvPr>
          <p:cNvSpPr txBox="1"/>
          <p:nvPr/>
        </p:nvSpPr>
        <p:spPr>
          <a:xfrm>
            <a:off x="6030471" y="5261585"/>
            <a:ext cx="1820255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修過上學期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必須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修下學期課程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未修上學期課程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不可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修下學期課程</a:t>
            </a:r>
          </a:p>
        </p:txBody>
      </p:sp>
      <p:sp>
        <p:nvSpPr>
          <p:cNvPr id="70" name="箭號: 向右 69">
            <a:extLst>
              <a:ext uri="{FF2B5EF4-FFF2-40B4-BE49-F238E27FC236}">
                <a16:creationId xmlns:a16="http://schemas.microsoft.com/office/drawing/2014/main" id="{34F5FCC8-EB44-8DE5-6ECA-3F03A34AE21C}"/>
              </a:ext>
            </a:extLst>
          </p:cNvPr>
          <p:cNvSpPr/>
          <p:nvPr/>
        </p:nvSpPr>
        <p:spPr>
          <a:xfrm>
            <a:off x="5641476" y="3921095"/>
            <a:ext cx="2626357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rgbClr val="BDD7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學期</a:t>
            </a:r>
          </a:p>
        </p:txBody>
      </p:sp>
      <p:sp>
        <p:nvSpPr>
          <p:cNvPr id="71" name="箭號: 向右 70">
            <a:extLst>
              <a:ext uri="{FF2B5EF4-FFF2-40B4-BE49-F238E27FC236}">
                <a16:creationId xmlns:a16="http://schemas.microsoft.com/office/drawing/2014/main" id="{BCEFA65C-9726-A229-C61C-159B49D72756}"/>
              </a:ext>
            </a:extLst>
          </p:cNvPr>
          <p:cNvSpPr/>
          <p:nvPr/>
        </p:nvSpPr>
        <p:spPr>
          <a:xfrm>
            <a:off x="5663712" y="5347183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學年</a:t>
            </a:r>
          </a:p>
        </p:txBody>
      </p:sp>
      <p:sp>
        <p:nvSpPr>
          <p:cNvPr id="72" name="箭號: 向右 71">
            <a:extLst>
              <a:ext uri="{FF2B5EF4-FFF2-40B4-BE49-F238E27FC236}">
                <a16:creationId xmlns:a16="http://schemas.microsoft.com/office/drawing/2014/main" id="{6DC57D11-B6D6-FD33-EA46-38067DA46003}"/>
              </a:ext>
            </a:extLst>
          </p:cNvPr>
          <p:cNvSpPr/>
          <p:nvPr/>
        </p:nvSpPr>
        <p:spPr>
          <a:xfrm>
            <a:off x="7884744" y="5347183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學年</a:t>
            </a:r>
          </a:p>
        </p:txBody>
      </p:sp>
      <p:sp>
        <p:nvSpPr>
          <p:cNvPr id="73" name="文字方塊 72">
            <a:extLst>
              <a:ext uri="{FF2B5EF4-FFF2-40B4-BE49-F238E27FC236}">
                <a16:creationId xmlns:a16="http://schemas.microsoft.com/office/drawing/2014/main" id="{8790358D-E66A-D473-FF63-BB6146BABB11}"/>
              </a:ext>
            </a:extLst>
          </p:cNvPr>
          <p:cNvSpPr txBox="1"/>
          <p:nvPr/>
        </p:nvSpPr>
        <p:spPr>
          <a:xfrm>
            <a:off x="8267833" y="3848731"/>
            <a:ext cx="2014612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依據學校開課考量新增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補修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紀錄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無成績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4" name="文字方塊 73">
            <a:extLst>
              <a:ext uri="{FF2B5EF4-FFF2-40B4-BE49-F238E27FC236}">
                <a16:creationId xmlns:a16="http://schemas.microsoft.com/office/drawing/2014/main" id="{FC66050E-2C29-A6C8-E549-824F2FE4D097}"/>
              </a:ext>
            </a:extLst>
          </p:cNvPr>
          <p:cNvSpPr txBox="1"/>
          <p:nvPr/>
        </p:nvSpPr>
        <p:spPr>
          <a:xfrm>
            <a:off x="8267833" y="5290208"/>
            <a:ext cx="2014612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上學期具備成績紀錄新增同一科目下學期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補修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紀錄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無成績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5" name="箭號: 向右 74">
            <a:extLst>
              <a:ext uri="{FF2B5EF4-FFF2-40B4-BE49-F238E27FC236}">
                <a16:creationId xmlns:a16="http://schemas.microsoft.com/office/drawing/2014/main" id="{9891C007-9BBF-EA43-AC01-1696042F4D17}"/>
              </a:ext>
            </a:extLst>
          </p:cNvPr>
          <p:cNvSpPr/>
          <p:nvPr/>
        </p:nvSpPr>
        <p:spPr>
          <a:xfrm>
            <a:off x="10306050" y="3894184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rgbClr val="BDD7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學期</a:t>
            </a:r>
          </a:p>
        </p:txBody>
      </p:sp>
      <p:sp>
        <p:nvSpPr>
          <p:cNvPr id="76" name="文字方塊 75">
            <a:extLst>
              <a:ext uri="{FF2B5EF4-FFF2-40B4-BE49-F238E27FC236}">
                <a16:creationId xmlns:a16="http://schemas.microsoft.com/office/drawing/2014/main" id="{BFE9B7C5-106E-2075-7846-BA999C63D720}"/>
              </a:ext>
            </a:extLst>
          </p:cNvPr>
          <p:cNvSpPr txBox="1"/>
          <p:nvPr/>
        </p:nvSpPr>
        <p:spPr>
          <a:xfrm>
            <a:off x="10668226" y="3777443"/>
            <a:ext cx="1958541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無紀錄或未取得學分之科目提供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警示並納入必修及選修標準判斷</a:t>
            </a:r>
            <a:endParaRPr lang="en-US" altLang="zh-TW" sz="1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7" name="文字方塊 76">
            <a:extLst>
              <a:ext uri="{FF2B5EF4-FFF2-40B4-BE49-F238E27FC236}">
                <a16:creationId xmlns:a16="http://schemas.microsoft.com/office/drawing/2014/main" id="{5DD92346-41D2-21A6-234D-0B86BD96709C}"/>
              </a:ext>
            </a:extLst>
          </p:cNvPr>
          <p:cNvSpPr txBox="1"/>
          <p:nvPr/>
        </p:nvSpPr>
        <p:spPr>
          <a:xfrm>
            <a:off x="10668226" y="5216185"/>
            <a:ext cx="1958541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取得學分情形納入必修或選修判斷，未達標準提供警示</a:t>
            </a:r>
          </a:p>
        </p:txBody>
      </p:sp>
      <p:sp>
        <p:nvSpPr>
          <p:cNvPr id="78" name="箭號: 向右 77">
            <a:extLst>
              <a:ext uri="{FF2B5EF4-FFF2-40B4-BE49-F238E27FC236}">
                <a16:creationId xmlns:a16="http://schemas.microsoft.com/office/drawing/2014/main" id="{3B5689BC-B86C-87DB-AB1B-9D27F4B1048E}"/>
              </a:ext>
            </a:extLst>
          </p:cNvPr>
          <p:cNvSpPr/>
          <p:nvPr/>
        </p:nvSpPr>
        <p:spPr>
          <a:xfrm>
            <a:off x="10306050" y="5317537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rgbClr val="FFD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學年</a:t>
            </a:r>
          </a:p>
        </p:txBody>
      </p:sp>
      <p:cxnSp>
        <p:nvCxnSpPr>
          <p:cNvPr id="79" name="直線接點 78">
            <a:extLst>
              <a:ext uri="{FF2B5EF4-FFF2-40B4-BE49-F238E27FC236}">
                <a16:creationId xmlns:a16="http://schemas.microsoft.com/office/drawing/2014/main" id="{180B4719-85CF-7D3E-619B-0380529F2078}"/>
              </a:ext>
            </a:extLst>
          </p:cNvPr>
          <p:cNvCxnSpPr/>
          <p:nvPr/>
        </p:nvCxnSpPr>
        <p:spPr>
          <a:xfrm>
            <a:off x="120437" y="6650823"/>
            <a:ext cx="12619242" cy="0"/>
          </a:xfrm>
          <a:prstGeom prst="line">
            <a:avLst/>
          </a:prstGeom>
          <a:ln w="28575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文字方塊 93">
            <a:extLst>
              <a:ext uri="{FF2B5EF4-FFF2-40B4-BE49-F238E27FC236}">
                <a16:creationId xmlns:a16="http://schemas.microsoft.com/office/drawing/2014/main" id="{165E0D6E-2CA5-FFB9-50F2-19547174ACDD}"/>
              </a:ext>
            </a:extLst>
          </p:cNvPr>
          <p:cNvSpPr txBox="1"/>
          <p:nvPr/>
        </p:nvSpPr>
        <p:spPr>
          <a:xfrm>
            <a:off x="102551" y="6743036"/>
            <a:ext cx="2597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單學期多門課</a:t>
            </a:r>
          </a:p>
        </p:txBody>
      </p:sp>
      <p:sp>
        <p:nvSpPr>
          <p:cNvPr id="95" name="文字方塊 94">
            <a:extLst>
              <a:ext uri="{FF2B5EF4-FFF2-40B4-BE49-F238E27FC236}">
                <a16:creationId xmlns:a16="http://schemas.microsoft.com/office/drawing/2014/main" id="{6A3A2593-1661-CFD2-7AA9-360A50BF5685}"/>
              </a:ext>
            </a:extLst>
          </p:cNvPr>
          <p:cNvSpPr txBox="1"/>
          <p:nvPr/>
        </p:nvSpPr>
        <p:spPr>
          <a:xfrm>
            <a:off x="256394" y="8086207"/>
            <a:ext cx="278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預設為 </a:t>
            </a:r>
            <a:r>
              <a:rPr lang="zh-TW" altLang="en-US" sz="1400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</a:t>
            </a:r>
            <a:r>
              <a:rPr lang="zh-TW" altLang="en-US" sz="1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設定學年</a:t>
            </a:r>
            <a:r>
              <a:rPr lang="zh-TW" altLang="en-US" sz="1400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</a:t>
            </a:r>
            <a:r>
              <a:rPr lang="en-US" altLang="zh-TW" sz="1400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1400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400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本例視為三門</a:t>
            </a:r>
            <a:r>
              <a:rPr lang="zh-TW" altLang="en-US" sz="1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學期選修課程</a:t>
            </a:r>
            <a:r>
              <a:rPr lang="zh-TW" altLang="en-US" sz="1400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96" name="群組 95">
            <a:extLst>
              <a:ext uri="{FF2B5EF4-FFF2-40B4-BE49-F238E27FC236}">
                <a16:creationId xmlns:a16="http://schemas.microsoft.com/office/drawing/2014/main" id="{EAD5CE10-19A8-3EF2-9078-BC7385D4E2CE}"/>
              </a:ext>
            </a:extLst>
          </p:cNvPr>
          <p:cNvGrpSpPr/>
          <p:nvPr/>
        </p:nvGrpSpPr>
        <p:grpSpPr>
          <a:xfrm>
            <a:off x="392504" y="7065951"/>
            <a:ext cx="1408949" cy="1020255"/>
            <a:chOff x="377517" y="3998973"/>
            <a:chExt cx="1408949" cy="1020255"/>
          </a:xfrm>
        </p:grpSpPr>
        <p:sp>
          <p:nvSpPr>
            <p:cNvPr id="97" name="矩形 96">
              <a:extLst>
                <a:ext uri="{FF2B5EF4-FFF2-40B4-BE49-F238E27FC236}">
                  <a16:creationId xmlns:a16="http://schemas.microsoft.com/office/drawing/2014/main" id="{1E50BCC2-BA02-708D-497B-35FEBA4B9ECC}"/>
                </a:ext>
              </a:extLst>
            </p:cNvPr>
            <p:cNvSpPr/>
            <p:nvPr/>
          </p:nvSpPr>
          <p:spPr>
            <a:xfrm>
              <a:off x="377517" y="4050250"/>
              <a:ext cx="83748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科目</a:t>
              </a:r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8" name="矩形 97">
              <a:extLst>
                <a:ext uri="{FF2B5EF4-FFF2-40B4-BE49-F238E27FC236}">
                  <a16:creationId xmlns:a16="http://schemas.microsoft.com/office/drawing/2014/main" id="{ABDCE645-00CE-EC30-2187-201DF72FEB18}"/>
                </a:ext>
              </a:extLst>
            </p:cNvPr>
            <p:cNvSpPr/>
            <p:nvPr/>
          </p:nvSpPr>
          <p:spPr>
            <a:xfrm>
              <a:off x="377517" y="4358091"/>
              <a:ext cx="83748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科目</a:t>
              </a:r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B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9" name="矩形 98">
              <a:extLst>
                <a:ext uri="{FF2B5EF4-FFF2-40B4-BE49-F238E27FC236}">
                  <a16:creationId xmlns:a16="http://schemas.microsoft.com/office/drawing/2014/main" id="{D107467D-E78F-1501-6A2F-D4B62CA52B48}"/>
                </a:ext>
              </a:extLst>
            </p:cNvPr>
            <p:cNvSpPr/>
            <p:nvPr/>
          </p:nvSpPr>
          <p:spPr>
            <a:xfrm>
              <a:off x="1339977" y="4050250"/>
              <a:ext cx="40716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0" name="矩形 99">
              <a:extLst>
                <a:ext uri="{FF2B5EF4-FFF2-40B4-BE49-F238E27FC236}">
                  <a16:creationId xmlns:a16="http://schemas.microsoft.com/office/drawing/2014/main" id="{B95F2293-28B9-A822-DF94-A6813C784625}"/>
                </a:ext>
              </a:extLst>
            </p:cNvPr>
            <p:cNvSpPr/>
            <p:nvPr/>
          </p:nvSpPr>
          <p:spPr>
            <a:xfrm>
              <a:off x="1339977" y="4364989"/>
              <a:ext cx="40716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(3)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3" name="矩形 102">
              <a:extLst>
                <a:ext uri="{FF2B5EF4-FFF2-40B4-BE49-F238E27FC236}">
                  <a16:creationId xmlns:a16="http://schemas.microsoft.com/office/drawing/2014/main" id="{91680171-42FC-64EB-F7F9-84374973BE10}"/>
                </a:ext>
              </a:extLst>
            </p:cNvPr>
            <p:cNvSpPr/>
            <p:nvPr/>
          </p:nvSpPr>
          <p:spPr>
            <a:xfrm>
              <a:off x="1314340" y="3998973"/>
              <a:ext cx="472126" cy="102025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22"/>
            </a:p>
          </p:txBody>
        </p:sp>
        <p:sp>
          <p:nvSpPr>
            <p:cNvPr id="104" name="矩形 103">
              <a:extLst>
                <a:ext uri="{FF2B5EF4-FFF2-40B4-BE49-F238E27FC236}">
                  <a16:creationId xmlns:a16="http://schemas.microsoft.com/office/drawing/2014/main" id="{D93C2A9C-3DAA-451E-76FF-B54768402A9D}"/>
                </a:ext>
              </a:extLst>
            </p:cNvPr>
            <p:cNvSpPr/>
            <p:nvPr/>
          </p:nvSpPr>
          <p:spPr>
            <a:xfrm>
              <a:off x="377517" y="4672830"/>
              <a:ext cx="83748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科目</a:t>
              </a:r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C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5" name="矩形 104">
              <a:extLst>
                <a:ext uri="{FF2B5EF4-FFF2-40B4-BE49-F238E27FC236}">
                  <a16:creationId xmlns:a16="http://schemas.microsoft.com/office/drawing/2014/main" id="{203A1F93-FFDC-8006-9000-7811062B6FAD}"/>
                </a:ext>
              </a:extLst>
            </p:cNvPr>
            <p:cNvSpPr/>
            <p:nvPr/>
          </p:nvSpPr>
          <p:spPr>
            <a:xfrm>
              <a:off x="1343085" y="4679728"/>
              <a:ext cx="407168" cy="2563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(3)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07" name="箭號: 向右 106">
            <a:extLst>
              <a:ext uri="{FF2B5EF4-FFF2-40B4-BE49-F238E27FC236}">
                <a16:creationId xmlns:a16="http://schemas.microsoft.com/office/drawing/2014/main" id="{1A4F2816-D4BF-5508-080B-E313C31DB451}"/>
              </a:ext>
            </a:extLst>
          </p:cNvPr>
          <p:cNvSpPr/>
          <p:nvPr/>
        </p:nvSpPr>
        <p:spPr>
          <a:xfrm>
            <a:off x="3200134" y="7133893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學期</a:t>
            </a:r>
          </a:p>
        </p:txBody>
      </p:sp>
      <p:sp>
        <p:nvSpPr>
          <p:cNvPr id="108" name="文字方塊 107">
            <a:extLst>
              <a:ext uri="{FF2B5EF4-FFF2-40B4-BE49-F238E27FC236}">
                <a16:creationId xmlns:a16="http://schemas.microsoft.com/office/drawing/2014/main" id="{BF70BABF-BA8A-B6C8-ED8B-65BCA22723CD}"/>
              </a:ext>
            </a:extLst>
          </p:cNvPr>
          <p:cNvSpPr txBox="1"/>
          <p:nvPr/>
        </p:nvSpPr>
        <p:spPr>
          <a:xfrm>
            <a:off x="3562310" y="7017152"/>
            <a:ext cx="1958541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各學期多選開課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5727" indent="-85727">
              <a:buFont typeface="Arial" panose="020B0604020202020204" pitchFamily="34" charset="0"/>
              <a:buChar char="•"/>
            </a:pP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5727" indent="-85727">
              <a:buFont typeface="Arial" panose="020B0604020202020204" pitchFamily="34" charset="0"/>
              <a:buChar char="•"/>
            </a:pP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9" name="箭號: 向右 108">
            <a:extLst>
              <a:ext uri="{FF2B5EF4-FFF2-40B4-BE49-F238E27FC236}">
                <a16:creationId xmlns:a16="http://schemas.microsoft.com/office/drawing/2014/main" id="{41D01EB3-51FA-5467-B272-4834395A955E}"/>
              </a:ext>
            </a:extLst>
          </p:cNvPr>
          <p:cNvSpPr/>
          <p:nvPr/>
        </p:nvSpPr>
        <p:spPr>
          <a:xfrm>
            <a:off x="5581892" y="7089516"/>
            <a:ext cx="2626357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rgbClr val="BDD7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學期</a:t>
            </a:r>
          </a:p>
        </p:txBody>
      </p:sp>
      <p:sp>
        <p:nvSpPr>
          <p:cNvPr id="110" name="文字方塊 109">
            <a:extLst>
              <a:ext uri="{FF2B5EF4-FFF2-40B4-BE49-F238E27FC236}">
                <a16:creationId xmlns:a16="http://schemas.microsoft.com/office/drawing/2014/main" id="{36277F88-66BF-07C4-73F3-299F94AFF01B}"/>
              </a:ext>
            </a:extLst>
          </p:cNvPr>
          <p:cNvSpPr txBox="1"/>
          <p:nvPr/>
        </p:nvSpPr>
        <p:spPr>
          <a:xfrm>
            <a:off x="8208249" y="7017152"/>
            <a:ext cx="2014612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依據學校開課考量新增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補修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紀錄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無成績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1" name="箭號: 向右 110">
            <a:extLst>
              <a:ext uri="{FF2B5EF4-FFF2-40B4-BE49-F238E27FC236}">
                <a16:creationId xmlns:a16="http://schemas.microsoft.com/office/drawing/2014/main" id="{000CE9CF-0AC1-C9E6-0E96-D3D8A643D650}"/>
              </a:ext>
            </a:extLst>
          </p:cNvPr>
          <p:cNvSpPr/>
          <p:nvPr/>
        </p:nvSpPr>
        <p:spPr>
          <a:xfrm>
            <a:off x="10246466" y="7062605"/>
            <a:ext cx="328133" cy="628068"/>
          </a:xfrm>
          <a:prstGeom prst="rightArrow">
            <a:avLst>
              <a:gd name="adj1" fmla="val 61963"/>
              <a:gd name="adj2" fmla="val 28069"/>
            </a:avLst>
          </a:prstGeom>
          <a:solidFill>
            <a:srgbClr val="BDD7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學期</a:t>
            </a:r>
            <a:endParaRPr lang="zh-TW" altLang="en-US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2" name="文字方塊 111">
            <a:extLst>
              <a:ext uri="{FF2B5EF4-FFF2-40B4-BE49-F238E27FC236}">
                <a16:creationId xmlns:a16="http://schemas.microsoft.com/office/drawing/2014/main" id="{46474252-30C9-74C1-1E86-D4251ABB9315}"/>
              </a:ext>
            </a:extLst>
          </p:cNvPr>
          <p:cNvSpPr txBox="1"/>
          <p:nvPr/>
        </p:nvSpPr>
        <p:spPr>
          <a:xfrm>
            <a:off x="10608642" y="6945864"/>
            <a:ext cx="1958541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5727" indent="-85727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無紀錄或未取得學分之科目提供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警示並納入必修及選修標準判斷</a:t>
            </a:r>
            <a:endParaRPr lang="en-US" altLang="zh-TW" sz="1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13" name="直線接點 112">
            <a:extLst>
              <a:ext uri="{FF2B5EF4-FFF2-40B4-BE49-F238E27FC236}">
                <a16:creationId xmlns:a16="http://schemas.microsoft.com/office/drawing/2014/main" id="{C0AF2B38-FBBD-8869-F58F-96CA131D1E4A}"/>
              </a:ext>
            </a:extLst>
          </p:cNvPr>
          <p:cNvCxnSpPr/>
          <p:nvPr/>
        </p:nvCxnSpPr>
        <p:spPr>
          <a:xfrm>
            <a:off x="182358" y="8618743"/>
            <a:ext cx="12619242" cy="0"/>
          </a:xfrm>
          <a:prstGeom prst="line">
            <a:avLst/>
          </a:prstGeom>
          <a:ln w="28575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矩形 113">
            <a:extLst>
              <a:ext uri="{FF2B5EF4-FFF2-40B4-BE49-F238E27FC236}">
                <a16:creationId xmlns:a16="http://schemas.microsoft.com/office/drawing/2014/main" id="{B88E9796-64F3-2D9B-8F7D-5BBFCA8F4BFE}"/>
              </a:ext>
            </a:extLst>
          </p:cNvPr>
          <p:cNvSpPr/>
          <p:nvPr/>
        </p:nvSpPr>
        <p:spPr>
          <a:xfrm>
            <a:off x="44585" y="8708107"/>
            <a:ext cx="12669451" cy="82939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5725" indent="-85725"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課程群組學分數設定原則以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單學期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之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預定開設學分數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為主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課程群組名稱建議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開課方式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][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流水編號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]_[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科目數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選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學分數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課程群組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不建議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設定方式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單科目多學期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en-US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25" name="群組 124">
            <a:extLst>
              <a:ext uri="{FF2B5EF4-FFF2-40B4-BE49-F238E27FC236}">
                <a16:creationId xmlns:a16="http://schemas.microsoft.com/office/drawing/2014/main" id="{2CD2CE78-0FE8-D017-61D0-9F4B86FFE562}"/>
              </a:ext>
            </a:extLst>
          </p:cNvPr>
          <p:cNvGrpSpPr/>
          <p:nvPr/>
        </p:nvGrpSpPr>
        <p:grpSpPr>
          <a:xfrm>
            <a:off x="3839355" y="9219795"/>
            <a:ext cx="1597422" cy="289856"/>
            <a:chOff x="6503350" y="9152546"/>
            <a:chExt cx="1597422" cy="289856"/>
          </a:xfrm>
        </p:grpSpPr>
        <p:sp>
          <p:nvSpPr>
            <p:cNvPr id="117" name="矩形 116">
              <a:extLst>
                <a:ext uri="{FF2B5EF4-FFF2-40B4-BE49-F238E27FC236}">
                  <a16:creationId xmlns:a16="http://schemas.microsoft.com/office/drawing/2014/main" id="{21E05900-09A5-D5D4-0C95-178F5BC54557}"/>
                </a:ext>
              </a:extLst>
            </p:cNvPr>
            <p:cNvSpPr/>
            <p:nvPr/>
          </p:nvSpPr>
          <p:spPr>
            <a:xfrm>
              <a:off x="6503350" y="9202976"/>
              <a:ext cx="641022" cy="1731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科目</a:t>
              </a:r>
              <a:r>
                <a:rPr lang="en-US" altLang="zh-TW" sz="12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</a:t>
              </a:r>
              <a:endPara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8" name="矩形 117">
              <a:extLst>
                <a:ext uri="{FF2B5EF4-FFF2-40B4-BE49-F238E27FC236}">
                  <a16:creationId xmlns:a16="http://schemas.microsoft.com/office/drawing/2014/main" id="{025F85C8-0846-EB27-81A0-7CA930679FB3}"/>
                </a:ext>
              </a:extLst>
            </p:cNvPr>
            <p:cNvSpPr/>
            <p:nvPr/>
          </p:nvSpPr>
          <p:spPr>
            <a:xfrm>
              <a:off x="7187102" y="9202976"/>
              <a:ext cx="407168" cy="1731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2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</a:t>
              </a:r>
              <a:endPara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9" name="矩形 118">
              <a:extLst>
                <a:ext uri="{FF2B5EF4-FFF2-40B4-BE49-F238E27FC236}">
                  <a16:creationId xmlns:a16="http://schemas.microsoft.com/office/drawing/2014/main" id="{DD2DD5B2-AEC0-F389-E21E-6F28D98BFAAE}"/>
                </a:ext>
              </a:extLst>
            </p:cNvPr>
            <p:cNvSpPr/>
            <p:nvPr/>
          </p:nvSpPr>
          <p:spPr>
            <a:xfrm>
              <a:off x="7645359" y="9202976"/>
              <a:ext cx="407168" cy="1731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2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</a:t>
              </a:r>
              <a:endPara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0" name="矩形 119">
              <a:extLst>
                <a:ext uri="{FF2B5EF4-FFF2-40B4-BE49-F238E27FC236}">
                  <a16:creationId xmlns:a16="http://schemas.microsoft.com/office/drawing/2014/main" id="{0DF7589E-769F-C92E-514D-0372C089C0E0}"/>
                </a:ext>
              </a:extLst>
            </p:cNvPr>
            <p:cNvSpPr/>
            <p:nvPr/>
          </p:nvSpPr>
          <p:spPr>
            <a:xfrm>
              <a:off x="7161464" y="9152546"/>
              <a:ext cx="939308" cy="28985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84113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418</TotalTime>
  <Words>500</Words>
  <Application>Microsoft Office PowerPoint</Application>
  <PresentationFormat>A3 紙張 (297x420 公釐)</PresentationFormat>
  <Paragraphs>81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Jackie Wang</dc:creator>
  <cp:lastModifiedBy>Joey</cp:lastModifiedBy>
  <cp:revision>7</cp:revision>
  <dcterms:created xsi:type="dcterms:W3CDTF">2023-03-16T04:52:39Z</dcterms:created>
  <dcterms:modified xsi:type="dcterms:W3CDTF">2023-03-25T02:53:37Z</dcterms:modified>
</cp:coreProperties>
</file>