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6699FF"/>
    <a:srgbClr val="FFFFCC"/>
    <a:srgbClr val="99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0B9A8-9ED8-4533-AC39-EA2D6EBA74A7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5D28E-A34E-40C4-B951-3446340E06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672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25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58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11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4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43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71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6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0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18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001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541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02244BC-6F8A-4CC1-8013-246BA34E6458}" type="datetimeFigureOut">
              <a:rPr lang="zh-TW" altLang="en-US" smtClean="0"/>
              <a:t>2023/3/14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34AF3B0-7061-4301-92CD-197F97EF81A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8646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95C2BE-BC84-BB5C-0139-D9F3CE424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0134" y="2691493"/>
            <a:ext cx="10993549" cy="1475013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dirty="0">
                <a:solidFill>
                  <a:schemeClr val="bg1"/>
                </a:solidFill>
              </a:rPr>
              <a:t>課程規劃功能更新說明會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327F421-7657-811B-B27C-88C7C2875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5490" y="4511138"/>
            <a:ext cx="6235680" cy="1290932"/>
          </a:xfrm>
        </p:spPr>
        <p:txBody>
          <a:bodyPr>
            <a:noAutofit/>
          </a:bodyPr>
          <a:lstStyle/>
          <a:p>
            <a:pPr algn="ctr"/>
            <a:r>
              <a:rPr lang="zh-TW" altLang="en-US" sz="2400" dirty="0">
                <a:solidFill>
                  <a:schemeClr val="bg1"/>
                </a:solidFill>
              </a:rPr>
              <a:t>王博彥 </a:t>
            </a:r>
            <a:r>
              <a:rPr lang="en-US" altLang="zh-TW" sz="2400" dirty="0">
                <a:solidFill>
                  <a:schemeClr val="bg1"/>
                </a:solidFill>
              </a:rPr>
              <a:t>2023/03/17</a:t>
            </a:r>
          </a:p>
          <a:p>
            <a:pPr algn="ctr"/>
            <a:r>
              <a:rPr lang="zh-TW" altLang="en-US" sz="1800" b="0" i="0" u="none" strike="noStrike" dirty="0">
                <a:solidFill>
                  <a:schemeClr val="bg1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澔學學習股份有限公司</a:t>
            </a:r>
            <a:br>
              <a:rPr lang="zh-TW" altLang="en-US" sz="1800" b="0" i="0" u="none" strike="noStrike" dirty="0">
                <a:solidFill>
                  <a:schemeClr val="bg1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1800" b="0" i="0" u="none" strike="noStrike" dirty="0" err="1">
                <a:solidFill>
                  <a:schemeClr val="bg1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ischool</a:t>
            </a:r>
            <a:r>
              <a:rPr lang="en-US" altLang="zh-TW" sz="1800" b="0" i="0" u="none" strike="noStrike" dirty="0">
                <a:solidFill>
                  <a:schemeClr val="bg1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Inc.</a:t>
            </a:r>
            <a:endParaRPr lang="zh-TW" altLang="en-US" sz="1800" dirty="0">
              <a:solidFill>
                <a:schemeClr val="bg1"/>
              </a:solidFill>
            </a:endParaRPr>
          </a:p>
          <a:p>
            <a:pPr algn="ctr"/>
            <a:endParaRPr lang="zh-TW" altLang="en-US" sz="2400" dirty="0">
              <a:solidFill>
                <a:schemeClr val="bg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3E53D8C-2C7B-23EB-3A39-0FEFD5A4A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15" y="1319794"/>
            <a:ext cx="2870407" cy="1371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46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9794D7-29DF-32CC-6DDC-F08090D5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說明會大綱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FAE5EB-9073-43E0-8F1E-B61E42307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2095940"/>
          </a:xfrm>
        </p:spPr>
        <p:txBody>
          <a:bodyPr>
            <a:normAutofit/>
          </a:bodyPr>
          <a:lstStyle/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課程規劃資料定義與應用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(15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分鐘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課程規劃新功能示範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(15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分鐘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課程與成績處理更新功能示範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(15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分鐘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意見交流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(15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分鐘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)</a:t>
            </a:r>
            <a:endParaRPr lang="zh-TW" alt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CBB492-5A3B-B7B2-12F2-E1A34D671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790" y="5706407"/>
            <a:ext cx="1880977" cy="89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842AA506-0065-7AA7-F996-436BCA7111D3}"/>
              </a:ext>
            </a:extLst>
          </p:cNvPr>
          <p:cNvSpPr/>
          <p:nvPr/>
        </p:nvSpPr>
        <p:spPr>
          <a:xfrm>
            <a:off x="581192" y="6032217"/>
            <a:ext cx="490226" cy="4902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64596E-7BF9-AEFD-76D9-A2BA5CE0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233" y="6138699"/>
            <a:ext cx="221672" cy="277091"/>
          </a:xfrm>
        </p:spPr>
        <p:txBody>
          <a:bodyPr/>
          <a:lstStyle/>
          <a:p>
            <a:pPr algn="ctr"/>
            <a:fld id="{534AF3B0-7061-4301-92CD-197F97EF81A1}" type="slidenum">
              <a:rPr lang="zh-TW" altLang="en-US" sz="1600" b="1" smtClean="0"/>
              <a:pPr algn="ctr"/>
              <a:t>2</a:t>
            </a:fld>
            <a:endParaRPr lang="zh-TW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08392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49D3AC-0F84-3345-8C09-6B86197C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i="0" dirty="0">
                <a:effectLst/>
                <a:latin typeface="Roboto" panose="02000000000000000000" pitchFamily="2" charset="0"/>
              </a:rPr>
              <a:t>課程規劃資料定義</a:t>
            </a:r>
            <a:endParaRPr lang="zh-TW" altLang="en-US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BC8D50E-2F22-A382-D963-D306F5849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72" y="6138158"/>
            <a:ext cx="1025843" cy="49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CF3F691F-326D-BBBC-DFC8-25D1355A7E69}"/>
              </a:ext>
            </a:extLst>
          </p:cNvPr>
          <p:cNvSpPr/>
          <p:nvPr/>
        </p:nvSpPr>
        <p:spPr>
          <a:xfrm>
            <a:off x="439473" y="6138244"/>
            <a:ext cx="490226" cy="4902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3567391-7121-C6AA-8379-2E16AA66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514" y="6244726"/>
            <a:ext cx="221672" cy="277091"/>
          </a:xfrm>
        </p:spPr>
        <p:txBody>
          <a:bodyPr/>
          <a:lstStyle/>
          <a:p>
            <a:pPr algn="ctr"/>
            <a:fld id="{534AF3B0-7061-4301-92CD-197F97EF81A1}" type="slidenum">
              <a:rPr lang="zh-TW" altLang="en-US" sz="1600" b="1" smtClean="0"/>
              <a:pPr algn="ctr"/>
              <a:t>3</a:t>
            </a:fld>
            <a:endParaRPr lang="zh-TW" altLang="en-US" sz="1600" b="1" dirty="0"/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9BB73C59-77FB-0277-3347-AB267299CEE9}"/>
              </a:ext>
            </a:extLst>
          </p:cNvPr>
          <p:cNvGrpSpPr/>
          <p:nvPr/>
        </p:nvGrpSpPr>
        <p:grpSpPr>
          <a:xfrm>
            <a:off x="3246610" y="1949454"/>
            <a:ext cx="1963076" cy="1136073"/>
            <a:chOff x="3989246" y="2292927"/>
            <a:chExt cx="1963076" cy="1136073"/>
          </a:xfrm>
        </p:grpSpPr>
        <p:sp>
          <p:nvSpPr>
            <p:cNvPr id="12" name="矩形: 圓角 11">
              <a:extLst>
                <a:ext uri="{FF2B5EF4-FFF2-40B4-BE49-F238E27FC236}">
                  <a16:creationId xmlns:a16="http://schemas.microsoft.com/office/drawing/2014/main" id="{843BA3E8-5F11-8B2E-E583-990918A497AE}"/>
                </a:ext>
              </a:extLst>
            </p:cNvPr>
            <p:cNvSpPr/>
            <p:nvPr/>
          </p:nvSpPr>
          <p:spPr>
            <a:xfrm>
              <a:off x="3989246" y="2292927"/>
              <a:ext cx="1963076" cy="1136073"/>
            </a:xfrm>
            <a:prstGeom prst="roundRect">
              <a:avLst/>
            </a:prstGeom>
            <a:solidFill>
              <a:srgbClr val="FFCC00"/>
            </a:solidFill>
            <a:ln w="19050">
              <a:solidFill>
                <a:srgbClr val="99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課程計畫表</a:t>
              </a:r>
            </a:p>
          </p:txBody>
        </p:sp>
        <p:pic>
          <p:nvPicPr>
            <p:cNvPr id="9" name="圖形 8" descr="清單 以實心填滿">
              <a:extLst>
                <a:ext uri="{FF2B5EF4-FFF2-40B4-BE49-F238E27FC236}">
                  <a16:creationId xmlns:a16="http://schemas.microsoft.com/office/drawing/2014/main" id="{6B7DC71E-C916-9BF1-C46F-7BA14A176A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187015" y="2475345"/>
              <a:ext cx="765307" cy="765307"/>
            </a:xfrm>
            <a:prstGeom prst="rect">
              <a:avLst/>
            </a:prstGeom>
          </p:spPr>
        </p:pic>
      </p:grpSp>
      <p:grpSp>
        <p:nvGrpSpPr>
          <p:cNvPr id="14" name="群組 13">
            <a:extLst>
              <a:ext uri="{FF2B5EF4-FFF2-40B4-BE49-F238E27FC236}">
                <a16:creationId xmlns:a16="http://schemas.microsoft.com/office/drawing/2014/main" id="{11B38ADE-9CA0-78FC-DCEE-C21F97CB0B7C}"/>
              </a:ext>
            </a:extLst>
          </p:cNvPr>
          <p:cNvGrpSpPr/>
          <p:nvPr/>
        </p:nvGrpSpPr>
        <p:grpSpPr>
          <a:xfrm>
            <a:off x="181425" y="1949454"/>
            <a:ext cx="1963076" cy="1136073"/>
            <a:chOff x="581192" y="2292927"/>
            <a:chExt cx="1963076" cy="1136073"/>
          </a:xfrm>
        </p:grpSpPr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E628E5C8-40E2-EEE0-2834-D2A11C06B20C}"/>
                </a:ext>
              </a:extLst>
            </p:cNvPr>
            <p:cNvSpPr/>
            <p:nvPr/>
          </p:nvSpPr>
          <p:spPr>
            <a:xfrm>
              <a:off x="581192" y="2292927"/>
              <a:ext cx="1963076" cy="1136073"/>
            </a:xfrm>
            <a:prstGeom prst="roundRect">
              <a:avLst/>
            </a:prstGeom>
            <a:solidFill>
              <a:srgbClr val="FFCC00"/>
            </a:solidFill>
            <a:ln w="19050">
              <a:solidFill>
                <a:srgbClr val="99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課程平台</a:t>
              </a:r>
            </a:p>
          </p:txBody>
        </p:sp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4D76D14B-0C60-FD98-1C1F-2C78BC04ED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1853" y="2551543"/>
              <a:ext cx="553877" cy="553877"/>
            </a:xfrm>
            <a:prstGeom prst="rect">
              <a:avLst/>
            </a:prstGeom>
          </p:spPr>
        </p:pic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0EC2EFD5-08B6-B9AB-5359-7D9A01395800}"/>
              </a:ext>
            </a:extLst>
          </p:cNvPr>
          <p:cNvGrpSpPr/>
          <p:nvPr/>
        </p:nvGrpSpPr>
        <p:grpSpPr>
          <a:xfrm>
            <a:off x="2144501" y="2517491"/>
            <a:ext cx="1228300" cy="376121"/>
            <a:chOff x="2144501" y="2517491"/>
            <a:chExt cx="1228300" cy="376121"/>
          </a:xfrm>
        </p:grpSpPr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id="{E2F3264F-82BA-85C4-29E5-CE0B01766E97}"/>
                </a:ext>
              </a:extLst>
            </p:cNvPr>
            <p:cNvCxnSpPr>
              <a:stCxn id="7" idx="3"/>
              <a:endCxn id="12" idx="1"/>
            </p:cNvCxnSpPr>
            <p:nvPr/>
          </p:nvCxnSpPr>
          <p:spPr>
            <a:xfrm>
              <a:off x="2144501" y="2517491"/>
              <a:ext cx="1102109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479E6CC1-2013-7190-DF07-B016CF2D3F1E}"/>
                </a:ext>
              </a:extLst>
            </p:cNvPr>
            <p:cNvSpPr txBox="1"/>
            <p:nvPr/>
          </p:nvSpPr>
          <p:spPr>
            <a:xfrm>
              <a:off x="2199783" y="2524280"/>
              <a:ext cx="11730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API</a:t>
              </a:r>
              <a:r>
                <a:rPr lang="zh-TW" altLang="en-US" dirty="0"/>
                <a:t> 取得</a:t>
              </a:r>
            </a:p>
          </p:txBody>
        </p:sp>
      </p:grp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DA2D211F-B786-EE1F-A1E0-7E5E66E48424}"/>
              </a:ext>
            </a:extLst>
          </p:cNvPr>
          <p:cNvGrpSpPr/>
          <p:nvPr/>
        </p:nvGrpSpPr>
        <p:grpSpPr>
          <a:xfrm>
            <a:off x="6870673" y="1949454"/>
            <a:ext cx="1963076" cy="1136073"/>
            <a:chOff x="7461625" y="2289961"/>
            <a:chExt cx="1963076" cy="1136073"/>
          </a:xfrm>
        </p:grpSpPr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8DD05073-441D-3E0D-55A1-F8E0A25B8673}"/>
                </a:ext>
              </a:extLst>
            </p:cNvPr>
            <p:cNvSpPr/>
            <p:nvPr/>
          </p:nvSpPr>
          <p:spPr>
            <a:xfrm>
              <a:off x="7461625" y="2289961"/>
              <a:ext cx="1963076" cy="113607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課程規劃</a:t>
              </a:r>
            </a:p>
          </p:txBody>
        </p:sp>
        <p:pic>
          <p:nvPicPr>
            <p:cNvPr id="24" name="圖片 23">
              <a:extLst>
                <a:ext uri="{FF2B5EF4-FFF2-40B4-BE49-F238E27FC236}">
                  <a16:creationId xmlns:a16="http://schemas.microsoft.com/office/drawing/2014/main" id="{DE5BAE0C-1295-0CA0-401D-ED562D7C14B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53763" y="2512289"/>
              <a:ext cx="593131" cy="593131"/>
            </a:xfrm>
            <a:prstGeom prst="rect">
              <a:avLst/>
            </a:prstGeom>
          </p:spPr>
        </p:pic>
      </p:grpSp>
      <p:grpSp>
        <p:nvGrpSpPr>
          <p:cNvPr id="31" name="群組 30">
            <a:extLst>
              <a:ext uri="{FF2B5EF4-FFF2-40B4-BE49-F238E27FC236}">
                <a16:creationId xmlns:a16="http://schemas.microsoft.com/office/drawing/2014/main" id="{6C6E296C-4068-2EB6-8FD1-FE71AAC05460}"/>
              </a:ext>
            </a:extLst>
          </p:cNvPr>
          <p:cNvGrpSpPr/>
          <p:nvPr/>
        </p:nvGrpSpPr>
        <p:grpSpPr>
          <a:xfrm>
            <a:off x="5209686" y="2514526"/>
            <a:ext cx="1676887" cy="379086"/>
            <a:chOff x="1817532" y="2792270"/>
            <a:chExt cx="1676887" cy="379086"/>
          </a:xfrm>
        </p:grpSpPr>
        <p:cxnSp>
          <p:nvCxnSpPr>
            <p:cNvPr id="32" name="直線單箭頭接點 31">
              <a:extLst>
                <a:ext uri="{FF2B5EF4-FFF2-40B4-BE49-F238E27FC236}">
                  <a16:creationId xmlns:a16="http://schemas.microsoft.com/office/drawing/2014/main" id="{14A6B7F3-EB48-2256-2028-0B4908ECAB04}"/>
                </a:ext>
              </a:extLst>
            </p:cNvPr>
            <p:cNvCxnSpPr>
              <a:cxnSpLocks/>
              <a:stCxn id="9" idx="3"/>
              <a:endCxn id="21" idx="1"/>
            </p:cNvCxnSpPr>
            <p:nvPr/>
          </p:nvCxnSpPr>
          <p:spPr>
            <a:xfrm>
              <a:off x="1817532" y="2792270"/>
              <a:ext cx="1660987" cy="296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484213B0-EAC6-110E-73EB-877BAEE3DF8E}"/>
                </a:ext>
              </a:extLst>
            </p:cNvPr>
            <p:cNvSpPr txBox="1"/>
            <p:nvPr/>
          </p:nvSpPr>
          <p:spPr>
            <a:xfrm>
              <a:off x="1919128" y="2802024"/>
              <a:ext cx="15752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23</a:t>
              </a:r>
              <a:r>
                <a:rPr lang="zh-TW" altLang="en-US" dirty="0"/>
                <a:t>碼課程代碼</a:t>
              </a:r>
            </a:p>
          </p:txBody>
        </p:sp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id="{692BC017-C792-D1D0-3381-BE555B175B3A}"/>
              </a:ext>
            </a:extLst>
          </p:cNvPr>
          <p:cNvGrpSpPr/>
          <p:nvPr/>
        </p:nvGrpSpPr>
        <p:grpSpPr>
          <a:xfrm>
            <a:off x="10068413" y="1949454"/>
            <a:ext cx="1963076" cy="1136073"/>
            <a:chOff x="10126315" y="2289961"/>
            <a:chExt cx="1963076" cy="1136073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9" name="矩形: 圓角 38">
              <a:extLst>
                <a:ext uri="{FF2B5EF4-FFF2-40B4-BE49-F238E27FC236}">
                  <a16:creationId xmlns:a16="http://schemas.microsoft.com/office/drawing/2014/main" id="{54CBFBDB-FB4F-E1BA-9B8C-DED7368A41DD}"/>
                </a:ext>
              </a:extLst>
            </p:cNvPr>
            <p:cNvSpPr/>
            <p:nvPr/>
          </p:nvSpPr>
          <p:spPr>
            <a:xfrm>
              <a:off x="10126315" y="2289961"/>
              <a:ext cx="1963076" cy="1136073"/>
            </a:xfrm>
            <a:prstGeom prst="roundRect">
              <a:avLst/>
            </a:prstGeom>
            <a:grpFill/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    實際</a:t>
              </a:r>
              <a:endParaRPr lang="en-US" altLang="zh-TW" b="1" dirty="0">
                <a:solidFill>
                  <a:sysClr val="windowText" lastClr="000000"/>
                </a:solidFill>
              </a:endParaRPr>
            </a:p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課程規劃</a:t>
              </a:r>
            </a:p>
          </p:txBody>
        </p:sp>
        <p:pic>
          <p:nvPicPr>
            <p:cNvPr id="42" name="圖形 41" descr="使用者 以實心填滿">
              <a:extLst>
                <a:ext uri="{FF2B5EF4-FFF2-40B4-BE49-F238E27FC236}">
                  <a16:creationId xmlns:a16="http://schemas.microsoft.com/office/drawing/2014/main" id="{83677606-8DB3-9C74-E43F-7789FE9B4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250143" y="2441865"/>
              <a:ext cx="705405" cy="705405"/>
            </a:xfrm>
            <a:prstGeom prst="rect">
              <a:avLst/>
            </a:prstGeom>
          </p:spPr>
        </p:pic>
      </p:grp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id="{4769D40B-99F5-A6C6-1038-1D12B288D8FF}"/>
              </a:ext>
            </a:extLst>
          </p:cNvPr>
          <p:cNvCxnSpPr>
            <a:cxnSpLocks/>
            <a:stCxn id="39" idx="1"/>
            <a:endCxn id="21" idx="3"/>
          </p:cNvCxnSpPr>
          <p:nvPr/>
        </p:nvCxnSpPr>
        <p:spPr>
          <a:xfrm flipH="1">
            <a:off x="8833749" y="2517491"/>
            <a:ext cx="123466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83F9D221-4512-BA1D-854E-5FD2A42D5E23}"/>
              </a:ext>
            </a:extLst>
          </p:cNvPr>
          <p:cNvSpPr txBox="1"/>
          <p:nvPr/>
        </p:nvSpPr>
        <p:spPr>
          <a:xfrm>
            <a:off x="10068413" y="3052808"/>
            <a:ext cx="1575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選修課程</a:t>
            </a:r>
            <a:endParaRPr lang="en-US" altLang="zh-TW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學年課程</a:t>
            </a:r>
            <a:endParaRPr lang="en-US" altLang="zh-TW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對開課程</a:t>
            </a: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ECDBEE00-F113-BF54-7CCD-B27B22560474}"/>
              </a:ext>
            </a:extLst>
          </p:cNvPr>
          <p:cNvSpPr txBox="1"/>
          <p:nvPr/>
        </p:nvSpPr>
        <p:spPr>
          <a:xfrm>
            <a:off x="8936994" y="2527847"/>
            <a:ext cx="1100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課程群組</a:t>
            </a:r>
          </a:p>
        </p:txBody>
      </p:sp>
      <p:sp>
        <p:nvSpPr>
          <p:cNvPr id="51" name="矩形: 圓角 50">
            <a:extLst>
              <a:ext uri="{FF2B5EF4-FFF2-40B4-BE49-F238E27FC236}">
                <a16:creationId xmlns:a16="http://schemas.microsoft.com/office/drawing/2014/main" id="{BC9D9AF6-406E-CD26-FD0C-042478D16E73}"/>
              </a:ext>
            </a:extLst>
          </p:cNvPr>
          <p:cNvSpPr/>
          <p:nvPr/>
        </p:nvSpPr>
        <p:spPr>
          <a:xfrm>
            <a:off x="6870673" y="4123158"/>
            <a:ext cx="1963076" cy="11360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ysClr val="windowText" lastClr="000000"/>
                </a:solidFill>
              </a:rPr>
              <a:t>    預先</a:t>
            </a:r>
            <a:endParaRPr lang="en-US" altLang="zh-TW" b="1" dirty="0">
              <a:solidFill>
                <a:sysClr val="windowText" lastClr="000000"/>
              </a:solidFill>
            </a:endParaRPr>
          </a:p>
          <a:p>
            <a:r>
              <a:rPr lang="zh-TW" altLang="en-US" b="1" dirty="0">
                <a:solidFill>
                  <a:sysClr val="windowText" lastClr="000000"/>
                </a:solidFill>
              </a:rPr>
              <a:t>開設課程</a:t>
            </a:r>
          </a:p>
        </p:txBody>
      </p:sp>
      <p:pic>
        <p:nvPicPr>
          <p:cNvPr id="54" name="圖片 53">
            <a:extLst>
              <a:ext uri="{FF2B5EF4-FFF2-40B4-BE49-F238E27FC236}">
                <a16:creationId xmlns:a16="http://schemas.microsoft.com/office/drawing/2014/main" id="{4871ACA1-B242-6933-5339-EEA0E58F82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706" y="4318576"/>
            <a:ext cx="745236" cy="745236"/>
          </a:xfrm>
          <a:prstGeom prst="rect">
            <a:avLst/>
          </a:prstGeom>
        </p:spPr>
      </p:pic>
      <p:cxnSp>
        <p:nvCxnSpPr>
          <p:cNvPr id="55" name="直線單箭頭接點 54">
            <a:extLst>
              <a:ext uri="{FF2B5EF4-FFF2-40B4-BE49-F238E27FC236}">
                <a16:creationId xmlns:a16="http://schemas.microsoft.com/office/drawing/2014/main" id="{827E9203-CF76-0CC7-C7C2-D449CE8B50BB}"/>
              </a:ext>
            </a:extLst>
          </p:cNvPr>
          <p:cNvCxnSpPr>
            <a:cxnSpLocks/>
            <a:stCxn id="21" idx="2"/>
            <a:endCxn id="51" idx="0"/>
          </p:cNvCxnSpPr>
          <p:nvPr/>
        </p:nvCxnSpPr>
        <p:spPr>
          <a:xfrm>
            <a:off x="7852211" y="3085527"/>
            <a:ext cx="0" cy="10376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80464454-91A0-280E-A1B7-3DB8FC2DE63D}"/>
              </a:ext>
            </a:extLst>
          </p:cNvPr>
          <p:cNvSpPr txBox="1"/>
          <p:nvPr/>
        </p:nvSpPr>
        <p:spPr>
          <a:xfrm>
            <a:off x="6813252" y="3284231"/>
            <a:ext cx="110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課程群組</a:t>
            </a:r>
            <a:endParaRPr lang="en-US" altLang="zh-TW" dirty="0"/>
          </a:p>
          <a:p>
            <a:r>
              <a:rPr lang="zh-TW" altLang="en-US" dirty="0"/>
              <a:t>科目級別</a:t>
            </a:r>
          </a:p>
        </p:txBody>
      </p:sp>
      <p:grpSp>
        <p:nvGrpSpPr>
          <p:cNvPr id="59" name="群組 58">
            <a:extLst>
              <a:ext uri="{FF2B5EF4-FFF2-40B4-BE49-F238E27FC236}">
                <a16:creationId xmlns:a16="http://schemas.microsoft.com/office/drawing/2014/main" id="{FF10352F-1AA4-07D5-7DB6-99D1E28131AA}"/>
              </a:ext>
            </a:extLst>
          </p:cNvPr>
          <p:cNvGrpSpPr/>
          <p:nvPr/>
        </p:nvGrpSpPr>
        <p:grpSpPr>
          <a:xfrm>
            <a:off x="10068413" y="4123158"/>
            <a:ext cx="1963076" cy="1136073"/>
            <a:chOff x="10126315" y="2289961"/>
            <a:chExt cx="1963076" cy="1136073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60" name="矩形: 圓角 59">
              <a:extLst>
                <a:ext uri="{FF2B5EF4-FFF2-40B4-BE49-F238E27FC236}">
                  <a16:creationId xmlns:a16="http://schemas.microsoft.com/office/drawing/2014/main" id="{5E17B90F-4900-299F-D3B6-BC3A95662332}"/>
                </a:ext>
              </a:extLst>
            </p:cNvPr>
            <p:cNvSpPr/>
            <p:nvPr/>
          </p:nvSpPr>
          <p:spPr>
            <a:xfrm>
              <a:off x="10126315" y="2289961"/>
              <a:ext cx="1963076" cy="1136073"/>
            </a:xfrm>
            <a:prstGeom prst="roundRect">
              <a:avLst/>
            </a:prstGeom>
            <a:grpFill/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    其他</a:t>
              </a:r>
              <a:endParaRPr lang="en-US" altLang="zh-TW" b="1" dirty="0">
                <a:solidFill>
                  <a:sysClr val="windowText" lastClr="000000"/>
                </a:solidFill>
              </a:endParaRPr>
            </a:p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需求課程</a:t>
              </a:r>
            </a:p>
          </p:txBody>
        </p:sp>
        <p:pic>
          <p:nvPicPr>
            <p:cNvPr id="61" name="圖形 60" descr="使用者 以實心填滿">
              <a:extLst>
                <a:ext uri="{FF2B5EF4-FFF2-40B4-BE49-F238E27FC236}">
                  <a16:creationId xmlns:a16="http://schemas.microsoft.com/office/drawing/2014/main" id="{7ED58408-29CC-8455-7A92-6EAEAAE02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250143" y="2441865"/>
              <a:ext cx="705405" cy="705405"/>
            </a:xfrm>
            <a:prstGeom prst="rect">
              <a:avLst/>
            </a:prstGeom>
          </p:spPr>
        </p:pic>
      </p:grp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0534B9C1-A6AD-0414-E903-85168BA985FC}"/>
              </a:ext>
            </a:extLst>
          </p:cNvPr>
          <p:cNvSpPr txBox="1"/>
          <p:nvPr/>
        </p:nvSpPr>
        <p:spPr>
          <a:xfrm>
            <a:off x="10137686" y="5218581"/>
            <a:ext cx="1893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輔導課</a:t>
            </a:r>
            <a:endParaRPr lang="en-US" altLang="zh-TW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/>
              <a:t>彈性學習時間</a:t>
            </a:r>
          </a:p>
        </p:txBody>
      </p:sp>
      <p:cxnSp>
        <p:nvCxnSpPr>
          <p:cNvPr id="63" name="直線單箭頭接點 62">
            <a:extLst>
              <a:ext uri="{FF2B5EF4-FFF2-40B4-BE49-F238E27FC236}">
                <a16:creationId xmlns:a16="http://schemas.microsoft.com/office/drawing/2014/main" id="{96147232-5401-2558-F41B-92B6826E8D0B}"/>
              </a:ext>
            </a:extLst>
          </p:cNvPr>
          <p:cNvCxnSpPr>
            <a:cxnSpLocks/>
            <a:stCxn id="60" idx="1"/>
            <a:endCxn id="51" idx="3"/>
          </p:cNvCxnSpPr>
          <p:nvPr/>
        </p:nvCxnSpPr>
        <p:spPr>
          <a:xfrm flipH="1">
            <a:off x="8833749" y="4691195"/>
            <a:ext cx="1234664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10A9A80D-C8A1-F93C-492C-A9EF831FCA24}"/>
              </a:ext>
            </a:extLst>
          </p:cNvPr>
          <p:cNvSpPr txBox="1"/>
          <p:nvPr/>
        </p:nvSpPr>
        <p:spPr>
          <a:xfrm>
            <a:off x="8938392" y="4691194"/>
            <a:ext cx="1100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其他課程</a:t>
            </a:r>
          </a:p>
        </p:txBody>
      </p: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E14628CC-E8DD-3861-5614-066671C9018A}"/>
              </a:ext>
            </a:extLst>
          </p:cNvPr>
          <p:cNvCxnSpPr>
            <a:cxnSpLocks/>
            <a:stCxn id="76" idx="0"/>
            <a:endCxn id="87" idx="2"/>
          </p:cNvCxnSpPr>
          <p:nvPr/>
        </p:nvCxnSpPr>
        <p:spPr>
          <a:xfrm flipV="1">
            <a:off x="4240783" y="4838313"/>
            <a:ext cx="2433" cy="8011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矩形 67">
            <a:extLst>
              <a:ext uri="{FF2B5EF4-FFF2-40B4-BE49-F238E27FC236}">
                <a16:creationId xmlns:a16="http://schemas.microsoft.com/office/drawing/2014/main" id="{11993F9C-5DFC-1950-5FE8-60FDA4FDB336}"/>
              </a:ext>
            </a:extLst>
          </p:cNvPr>
          <p:cNvSpPr/>
          <p:nvPr/>
        </p:nvSpPr>
        <p:spPr>
          <a:xfrm>
            <a:off x="6868101" y="5889502"/>
            <a:ext cx="1947176" cy="8915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原班開課</a:t>
            </a:r>
            <a:endParaRPr lang="en-US" altLang="zh-TW" dirty="0">
              <a:solidFill>
                <a:schemeClr val="tx1"/>
              </a:solidFill>
            </a:endParaRPr>
          </a:p>
          <a:p>
            <a:pPr algn="ctr"/>
            <a:r>
              <a:rPr lang="zh-TW" altLang="en-US" dirty="0">
                <a:solidFill>
                  <a:schemeClr val="tx1"/>
                </a:solidFill>
              </a:rPr>
              <a:t>跨班開課</a:t>
            </a:r>
          </a:p>
        </p:txBody>
      </p:sp>
      <p:cxnSp>
        <p:nvCxnSpPr>
          <p:cNvPr id="69" name="直線單箭頭接點 68">
            <a:extLst>
              <a:ext uri="{FF2B5EF4-FFF2-40B4-BE49-F238E27FC236}">
                <a16:creationId xmlns:a16="http://schemas.microsoft.com/office/drawing/2014/main" id="{CAFA5EE9-9970-FE2A-F63A-135337771A98}"/>
              </a:ext>
            </a:extLst>
          </p:cNvPr>
          <p:cNvCxnSpPr>
            <a:cxnSpLocks/>
            <a:stCxn id="68" idx="0"/>
            <a:endCxn id="51" idx="2"/>
          </p:cNvCxnSpPr>
          <p:nvPr/>
        </p:nvCxnSpPr>
        <p:spPr>
          <a:xfrm flipV="1">
            <a:off x="7841689" y="5259231"/>
            <a:ext cx="10522" cy="630271"/>
          </a:xfrm>
          <a:prstGeom prst="straightConnector1">
            <a:avLst/>
          </a:prstGeom>
          <a:ln w="28575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群組 78">
            <a:extLst>
              <a:ext uri="{FF2B5EF4-FFF2-40B4-BE49-F238E27FC236}">
                <a16:creationId xmlns:a16="http://schemas.microsoft.com/office/drawing/2014/main" id="{0AA5614E-14A1-207A-7B89-633E2EA7AC03}"/>
              </a:ext>
            </a:extLst>
          </p:cNvPr>
          <p:cNvGrpSpPr/>
          <p:nvPr/>
        </p:nvGrpSpPr>
        <p:grpSpPr>
          <a:xfrm>
            <a:off x="3259245" y="5639455"/>
            <a:ext cx="1963076" cy="1136073"/>
            <a:chOff x="3348206" y="4123158"/>
            <a:chExt cx="1963076" cy="1136073"/>
          </a:xfrm>
        </p:grpSpPr>
        <p:sp>
          <p:nvSpPr>
            <p:cNvPr id="76" name="矩形: 圓角 75">
              <a:extLst>
                <a:ext uri="{FF2B5EF4-FFF2-40B4-BE49-F238E27FC236}">
                  <a16:creationId xmlns:a16="http://schemas.microsoft.com/office/drawing/2014/main" id="{C899C248-C04C-F819-D8A5-95DF8D2E4C3F}"/>
                </a:ext>
              </a:extLst>
            </p:cNvPr>
            <p:cNvSpPr/>
            <p:nvPr/>
          </p:nvSpPr>
          <p:spPr>
            <a:xfrm>
              <a:off x="3348206" y="4123158"/>
              <a:ext cx="1963076" cy="113607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選課處理</a:t>
              </a:r>
            </a:p>
          </p:txBody>
        </p:sp>
        <p:pic>
          <p:nvPicPr>
            <p:cNvPr id="78" name="圖片 77">
              <a:extLst>
                <a:ext uri="{FF2B5EF4-FFF2-40B4-BE49-F238E27FC236}">
                  <a16:creationId xmlns:a16="http://schemas.microsoft.com/office/drawing/2014/main" id="{EB644718-0576-7092-E49F-F2B5C057DD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2918" y="4324517"/>
              <a:ext cx="736009" cy="736009"/>
            </a:xfrm>
            <a:prstGeom prst="rect">
              <a:avLst/>
            </a:prstGeom>
          </p:spPr>
        </p:pic>
      </p:grpSp>
      <p:sp>
        <p:nvSpPr>
          <p:cNvPr id="85" name="文字方塊 84">
            <a:extLst>
              <a:ext uri="{FF2B5EF4-FFF2-40B4-BE49-F238E27FC236}">
                <a16:creationId xmlns:a16="http://schemas.microsoft.com/office/drawing/2014/main" id="{4B05EF42-CAEA-B641-757D-4C444E90A08F}"/>
              </a:ext>
            </a:extLst>
          </p:cNvPr>
          <p:cNvSpPr txBox="1"/>
          <p:nvPr/>
        </p:nvSpPr>
        <p:spPr>
          <a:xfrm>
            <a:off x="5311282" y="6207527"/>
            <a:ext cx="1100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選修課程</a:t>
            </a:r>
          </a:p>
        </p:txBody>
      </p:sp>
      <p:grpSp>
        <p:nvGrpSpPr>
          <p:cNvPr id="91" name="群組 90">
            <a:extLst>
              <a:ext uri="{FF2B5EF4-FFF2-40B4-BE49-F238E27FC236}">
                <a16:creationId xmlns:a16="http://schemas.microsoft.com/office/drawing/2014/main" id="{F1E47D76-4C90-0C27-D419-947E6596622A}"/>
              </a:ext>
            </a:extLst>
          </p:cNvPr>
          <p:cNvGrpSpPr/>
          <p:nvPr/>
        </p:nvGrpSpPr>
        <p:grpSpPr>
          <a:xfrm>
            <a:off x="3261678" y="3702240"/>
            <a:ext cx="1963076" cy="1136073"/>
            <a:chOff x="3298622" y="3702240"/>
            <a:chExt cx="1963076" cy="1136073"/>
          </a:xfrm>
        </p:grpSpPr>
        <p:sp>
          <p:nvSpPr>
            <p:cNvPr id="87" name="矩形: 圓角 86">
              <a:extLst>
                <a:ext uri="{FF2B5EF4-FFF2-40B4-BE49-F238E27FC236}">
                  <a16:creationId xmlns:a16="http://schemas.microsoft.com/office/drawing/2014/main" id="{20329440-4D74-10EF-0141-93DE63442025}"/>
                </a:ext>
              </a:extLst>
            </p:cNvPr>
            <p:cNvSpPr/>
            <p:nvPr/>
          </p:nvSpPr>
          <p:spPr>
            <a:xfrm>
              <a:off x="3298622" y="3702240"/>
              <a:ext cx="1963076" cy="113607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實際開課</a:t>
              </a:r>
            </a:p>
          </p:txBody>
        </p:sp>
        <p:pic>
          <p:nvPicPr>
            <p:cNvPr id="90" name="圖形 89" descr="檢查清單 以實心填滿">
              <a:extLst>
                <a:ext uri="{FF2B5EF4-FFF2-40B4-BE49-F238E27FC236}">
                  <a16:creationId xmlns:a16="http://schemas.microsoft.com/office/drawing/2014/main" id="{68DBD45B-197A-9C24-2703-E00920D36B9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314300" y="3813076"/>
              <a:ext cx="914400" cy="914400"/>
            </a:xfrm>
            <a:prstGeom prst="rect">
              <a:avLst/>
            </a:prstGeom>
          </p:spPr>
        </p:pic>
      </p:grpSp>
      <p:cxnSp>
        <p:nvCxnSpPr>
          <p:cNvPr id="92" name="接點: 肘形 91">
            <a:extLst>
              <a:ext uri="{FF2B5EF4-FFF2-40B4-BE49-F238E27FC236}">
                <a16:creationId xmlns:a16="http://schemas.microsoft.com/office/drawing/2014/main" id="{65A1B49B-5572-1BD3-C7F1-23C1FB42D10B}"/>
              </a:ext>
            </a:extLst>
          </p:cNvPr>
          <p:cNvCxnSpPr>
            <a:cxnSpLocks/>
          </p:cNvCxnSpPr>
          <p:nvPr/>
        </p:nvCxnSpPr>
        <p:spPr>
          <a:xfrm rot="10800000" flipV="1">
            <a:off x="5222321" y="4691194"/>
            <a:ext cx="1648352" cy="1516297"/>
          </a:xfrm>
          <a:prstGeom prst="bentConnector3">
            <a:avLst>
              <a:gd name="adj1" fmla="val 19181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接點: 肘形 92">
            <a:extLst>
              <a:ext uri="{FF2B5EF4-FFF2-40B4-BE49-F238E27FC236}">
                <a16:creationId xmlns:a16="http://schemas.microsoft.com/office/drawing/2014/main" id="{A660E2CA-F15D-8BDC-0A29-70F4E8FB7BFC}"/>
              </a:ext>
            </a:extLst>
          </p:cNvPr>
          <p:cNvCxnSpPr>
            <a:cxnSpLocks/>
            <a:stCxn id="51" idx="1"/>
            <a:endCxn id="87" idx="3"/>
          </p:cNvCxnSpPr>
          <p:nvPr/>
        </p:nvCxnSpPr>
        <p:spPr>
          <a:xfrm rot="10800000">
            <a:off x="5224755" y="4270277"/>
            <a:ext cx="1645919" cy="420918"/>
          </a:xfrm>
          <a:prstGeom prst="bentConnector3">
            <a:avLst>
              <a:gd name="adj1" fmla="val 19697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CAA70307-926A-0777-D77B-362CB0CB8172}"/>
              </a:ext>
            </a:extLst>
          </p:cNvPr>
          <p:cNvSpPr txBox="1"/>
          <p:nvPr/>
        </p:nvSpPr>
        <p:spPr>
          <a:xfrm>
            <a:off x="5279083" y="3922507"/>
            <a:ext cx="1100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直接開課</a:t>
            </a:r>
          </a:p>
        </p:txBody>
      </p:sp>
      <p:sp>
        <p:nvSpPr>
          <p:cNvPr id="102" name="文字方塊 101">
            <a:extLst>
              <a:ext uri="{FF2B5EF4-FFF2-40B4-BE49-F238E27FC236}">
                <a16:creationId xmlns:a16="http://schemas.microsoft.com/office/drawing/2014/main" id="{6354FB96-4AFE-FF81-0621-DE6195C6389F}"/>
              </a:ext>
            </a:extLst>
          </p:cNvPr>
          <p:cNvSpPr txBox="1"/>
          <p:nvPr/>
        </p:nvSpPr>
        <p:spPr>
          <a:xfrm>
            <a:off x="4220507" y="5038966"/>
            <a:ext cx="11008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選課結果</a:t>
            </a:r>
          </a:p>
        </p:txBody>
      </p:sp>
      <p:grpSp>
        <p:nvGrpSpPr>
          <p:cNvPr id="108" name="群組 107">
            <a:extLst>
              <a:ext uri="{FF2B5EF4-FFF2-40B4-BE49-F238E27FC236}">
                <a16:creationId xmlns:a16="http://schemas.microsoft.com/office/drawing/2014/main" id="{766B977C-B8AB-7BCD-DB92-D211FEDD0490}"/>
              </a:ext>
            </a:extLst>
          </p:cNvPr>
          <p:cNvGrpSpPr/>
          <p:nvPr/>
        </p:nvGrpSpPr>
        <p:grpSpPr>
          <a:xfrm>
            <a:off x="181425" y="3702239"/>
            <a:ext cx="1963076" cy="1136073"/>
            <a:chOff x="209107" y="3772474"/>
            <a:chExt cx="1963076" cy="1136073"/>
          </a:xfrm>
        </p:grpSpPr>
        <p:sp>
          <p:nvSpPr>
            <p:cNvPr id="104" name="矩形: 圓角 103">
              <a:extLst>
                <a:ext uri="{FF2B5EF4-FFF2-40B4-BE49-F238E27FC236}">
                  <a16:creationId xmlns:a16="http://schemas.microsoft.com/office/drawing/2014/main" id="{69CE10C5-6E4D-E93B-25A4-5018A0AF0AFA}"/>
                </a:ext>
              </a:extLst>
            </p:cNvPr>
            <p:cNvSpPr/>
            <p:nvPr/>
          </p:nvSpPr>
          <p:spPr>
            <a:xfrm>
              <a:off x="209107" y="3772474"/>
              <a:ext cx="1963076" cy="113607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學期成績</a:t>
              </a:r>
            </a:p>
          </p:txBody>
        </p:sp>
        <p:pic>
          <p:nvPicPr>
            <p:cNvPr id="107" name="圖片 106">
              <a:extLst>
                <a:ext uri="{FF2B5EF4-FFF2-40B4-BE49-F238E27FC236}">
                  <a16:creationId xmlns:a16="http://schemas.microsoft.com/office/drawing/2014/main" id="{F9AB27FB-0310-D93F-DA47-0080480C1FE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66826" y="3827151"/>
              <a:ext cx="886752" cy="886752"/>
            </a:xfrm>
            <a:prstGeom prst="rect">
              <a:avLst/>
            </a:prstGeom>
          </p:spPr>
        </p:pic>
      </p:grpSp>
      <p:cxnSp>
        <p:nvCxnSpPr>
          <p:cNvPr id="109" name="直線單箭頭接點 108">
            <a:extLst>
              <a:ext uri="{FF2B5EF4-FFF2-40B4-BE49-F238E27FC236}">
                <a16:creationId xmlns:a16="http://schemas.microsoft.com/office/drawing/2014/main" id="{6B0747A9-74F3-EA21-417D-B5DF663C8ECF}"/>
              </a:ext>
            </a:extLst>
          </p:cNvPr>
          <p:cNvCxnSpPr>
            <a:cxnSpLocks/>
            <a:stCxn id="87" idx="1"/>
            <a:endCxn id="104" idx="3"/>
          </p:cNvCxnSpPr>
          <p:nvPr/>
        </p:nvCxnSpPr>
        <p:spPr>
          <a:xfrm flipH="1" flipV="1">
            <a:off x="2144501" y="4270276"/>
            <a:ext cx="1117177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>
            <a:extLst>
              <a:ext uri="{FF2B5EF4-FFF2-40B4-BE49-F238E27FC236}">
                <a16:creationId xmlns:a16="http://schemas.microsoft.com/office/drawing/2014/main" id="{6F9B5B7F-5F6D-C006-CBA1-66B952C55F3E}"/>
              </a:ext>
            </a:extLst>
          </p:cNvPr>
          <p:cNvSpPr txBox="1"/>
          <p:nvPr/>
        </p:nvSpPr>
        <p:spPr>
          <a:xfrm>
            <a:off x="2146314" y="4258432"/>
            <a:ext cx="110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修課紀錄</a:t>
            </a:r>
            <a:endParaRPr lang="en-US" altLang="zh-TW" dirty="0"/>
          </a:p>
          <a:p>
            <a:r>
              <a:rPr lang="zh-TW" altLang="en-US" dirty="0"/>
              <a:t>評量結算</a:t>
            </a:r>
          </a:p>
        </p:txBody>
      </p:sp>
    </p:spTree>
    <p:extLst>
      <p:ext uri="{BB962C8B-B14F-4D97-AF65-F5344CB8AC3E}">
        <p14:creationId xmlns:p14="http://schemas.microsoft.com/office/powerpoint/2010/main" val="2287208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9794D7-29DF-32CC-6DDC-F08090D5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科目與級別之資料處理意義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FAE5EB-9073-43E0-8F1E-B61E42307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2742485"/>
          </a:xfrm>
        </p:spPr>
        <p:txBody>
          <a:bodyPr>
            <a:normAutofit/>
          </a:bodyPr>
          <a:lstStyle/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科目與級別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冊別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)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為參照課程規劃表之搜尋依據</a:t>
            </a:r>
            <a:endParaRPr lang="en-US" altLang="zh-TW" sz="2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經由科目配合級別可查詢「科目開設學期別</a:t>
            </a:r>
            <a:r>
              <a:rPr lang="zh-TW" altLang="en-US" sz="2400" dirty="0">
                <a:solidFill>
                  <a:srgbClr val="202124"/>
                </a:solidFill>
                <a:latin typeface="Roboto" panose="02000000000000000000" pitchFamily="2" charset="0"/>
              </a:rPr>
              <a:t>」及「課程代碼」</a:t>
            </a:r>
            <a:endParaRPr lang="en-US" altLang="zh-TW" sz="24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透過「指定學年科目」設定，可串聯科目名稱不同之科目進行學年成績計算</a:t>
            </a:r>
            <a:endParaRPr lang="en-US" altLang="zh-TW" sz="2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在科目紀錄中可設定「報部科目名稱」，藉以區隔實際科目名稱</a:t>
            </a:r>
            <a:endParaRPr lang="en-US" altLang="zh-TW" sz="2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zh-TW" alt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CBB492-5A3B-B7B2-12F2-E1A34D671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790" y="5706407"/>
            <a:ext cx="1880977" cy="89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842AA506-0065-7AA7-F996-436BCA7111D3}"/>
              </a:ext>
            </a:extLst>
          </p:cNvPr>
          <p:cNvSpPr/>
          <p:nvPr/>
        </p:nvSpPr>
        <p:spPr>
          <a:xfrm>
            <a:off x="581192" y="6032217"/>
            <a:ext cx="490226" cy="4902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64596E-7BF9-AEFD-76D9-A2BA5CE0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233" y="6138699"/>
            <a:ext cx="221672" cy="277091"/>
          </a:xfrm>
        </p:spPr>
        <p:txBody>
          <a:bodyPr/>
          <a:lstStyle/>
          <a:p>
            <a:pPr algn="ctr"/>
            <a:fld id="{534AF3B0-7061-4301-92CD-197F97EF81A1}" type="slidenum">
              <a:rPr lang="zh-TW" altLang="en-US" sz="1600" b="1" smtClean="0"/>
              <a:pPr algn="ctr"/>
              <a:t>4</a:t>
            </a:fld>
            <a:endParaRPr lang="zh-TW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7689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9794D7-29DF-32CC-6DDC-F08090D5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課程規劃功能更新內容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FAE5EB-9073-43E0-8F1E-B61E42307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822438"/>
            <a:ext cx="11029615" cy="2123649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新增「課程群組」可設定多元選修、學年課程或對開課程並進行學分統計</a:t>
            </a:r>
            <a:endParaRPr lang="en-US" altLang="zh-TW" sz="2400" dirty="0"/>
          </a:p>
          <a:p>
            <a:r>
              <a:rPr lang="zh-TW" altLang="en-US" sz="2400" dirty="0"/>
              <a:t>從課程平台載入「報部科目名稱」並預設為「科目名稱」且可修改</a:t>
            </a:r>
            <a:endParaRPr lang="en-US" altLang="zh-TW" sz="2400" dirty="0"/>
          </a:p>
          <a:p>
            <a:r>
              <a:rPr lang="zh-TW" altLang="en-US" sz="2400" dirty="0"/>
              <a:t>課程規劃表內課目可設定「指定學年科目名稱」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CBB492-5A3B-B7B2-12F2-E1A34D671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423" y="5998131"/>
            <a:ext cx="1186523" cy="56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842AA506-0065-7AA7-F996-436BCA7111D3}"/>
              </a:ext>
            </a:extLst>
          </p:cNvPr>
          <p:cNvSpPr/>
          <p:nvPr/>
        </p:nvSpPr>
        <p:spPr>
          <a:xfrm>
            <a:off x="581192" y="6032217"/>
            <a:ext cx="490226" cy="4902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64596E-7BF9-AEFD-76D9-A2BA5CE0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233" y="6138699"/>
            <a:ext cx="221672" cy="277091"/>
          </a:xfrm>
        </p:spPr>
        <p:txBody>
          <a:bodyPr/>
          <a:lstStyle/>
          <a:p>
            <a:pPr algn="ctr"/>
            <a:fld id="{534AF3B0-7061-4301-92CD-197F97EF81A1}" type="slidenum">
              <a:rPr lang="zh-TW" altLang="en-US" sz="1600" b="1" smtClean="0"/>
              <a:pPr algn="ctr"/>
              <a:t>5</a:t>
            </a:fld>
            <a:endParaRPr lang="zh-TW" altLang="en-US" sz="1600" b="1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7C1DD9B1-DB2E-C684-4C34-C81B46203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5344" y="3942971"/>
            <a:ext cx="4241057" cy="2334273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EEFA3B50-01EF-F484-EA16-E500BF7BFB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9383" y="3942971"/>
            <a:ext cx="4382108" cy="2368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6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9794D7-29DF-32CC-6DDC-F08090D58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課程與成績資料清查與修正</a:t>
            </a:r>
            <a:r>
              <a:rPr lang="en-US" altLang="zh-TW" sz="3600" dirty="0"/>
              <a:t>(109</a:t>
            </a:r>
            <a:r>
              <a:rPr lang="zh-TW" altLang="en-US" sz="3600" dirty="0"/>
              <a:t>學年度</a:t>
            </a:r>
            <a:r>
              <a:rPr lang="en-US" altLang="zh-TW" sz="3600" dirty="0"/>
              <a:t>-111</a:t>
            </a:r>
            <a:r>
              <a:rPr lang="zh-TW" altLang="en-US" sz="3600" dirty="0"/>
              <a:t>學年度</a:t>
            </a:r>
            <a:r>
              <a:rPr lang="en-US" altLang="zh-TW" sz="3600" dirty="0"/>
              <a:t>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FAE5EB-9073-43E0-8F1E-B61E42307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315140"/>
          </a:xfrm>
        </p:spPr>
        <p:txBody>
          <a:bodyPr>
            <a:normAutofit/>
          </a:bodyPr>
          <a:lstStyle/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針對各校「課程資料」中科目與級別定義不一致之情形進行修正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(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部分課程為科目與開課學期別</a:t>
            </a:r>
            <a:r>
              <a:rPr lang="en-US" altLang="zh-TW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配合課程資料同步修正「課程科目成績</a:t>
            </a:r>
            <a:r>
              <a:rPr lang="zh-TW" altLang="en-US" sz="2400" dirty="0">
                <a:solidFill>
                  <a:srgbClr val="202124"/>
                </a:solidFill>
                <a:latin typeface="Roboto" panose="02000000000000000000" pitchFamily="2" charset="0"/>
              </a:rPr>
              <a:t>」</a:t>
            </a:r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中「科目與級別」之不一致情形</a:t>
            </a:r>
            <a:endParaRPr lang="en-US" altLang="zh-TW" sz="2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r>
              <a:rPr lang="zh-TW" altLang="en-US" sz="24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清查並修正學年科目成績重複存在之情形</a:t>
            </a:r>
            <a:endParaRPr lang="en-US" altLang="zh-TW" sz="2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r>
              <a:rPr lang="zh-TW" altLang="en-US" sz="2400" b="1" dirty="0">
                <a:solidFill>
                  <a:srgbClr val="FF0000"/>
                </a:solidFill>
                <a:latin typeface="Roboto" panose="02000000000000000000" pitchFamily="2" charset="0"/>
              </a:rPr>
              <a:t>校方用戶</a:t>
            </a:r>
            <a:r>
              <a:rPr lang="zh-TW" altLang="en-US" sz="2400" dirty="0">
                <a:solidFill>
                  <a:srgbClr val="202124"/>
                </a:solidFill>
                <a:latin typeface="Roboto" panose="02000000000000000000" pitchFamily="2" charset="0"/>
              </a:rPr>
              <a:t>配合設定現有課程規劃之科目群組、科目名稱及指定學年科目</a:t>
            </a:r>
            <a:endParaRPr lang="en-US" altLang="zh-TW" sz="24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zh-TW" alt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3CBB492-5A3B-B7B2-12F2-E1A34D671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790" y="5706407"/>
            <a:ext cx="1880977" cy="89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842AA506-0065-7AA7-F996-436BCA7111D3}"/>
              </a:ext>
            </a:extLst>
          </p:cNvPr>
          <p:cNvSpPr/>
          <p:nvPr/>
        </p:nvSpPr>
        <p:spPr>
          <a:xfrm>
            <a:off x="581192" y="6032217"/>
            <a:ext cx="490226" cy="4902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64596E-7BF9-AEFD-76D9-A2BA5CE0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6233" y="6138699"/>
            <a:ext cx="221672" cy="277091"/>
          </a:xfrm>
        </p:spPr>
        <p:txBody>
          <a:bodyPr/>
          <a:lstStyle/>
          <a:p>
            <a:pPr algn="ctr"/>
            <a:fld id="{534AF3B0-7061-4301-92CD-197F97EF81A1}" type="slidenum">
              <a:rPr lang="zh-TW" altLang="en-US" sz="1600" b="1" smtClean="0"/>
              <a:pPr algn="ctr"/>
              <a:t>6</a:t>
            </a:fld>
            <a:endParaRPr lang="zh-TW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12825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矩形: 圓角 85">
            <a:extLst>
              <a:ext uri="{FF2B5EF4-FFF2-40B4-BE49-F238E27FC236}">
                <a16:creationId xmlns:a16="http://schemas.microsoft.com/office/drawing/2014/main" id="{7A7F809A-9003-E58F-C08E-1EB3BBB15511}"/>
              </a:ext>
            </a:extLst>
          </p:cNvPr>
          <p:cNvSpPr/>
          <p:nvPr/>
        </p:nvSpPr>
        <p:spPr>
          <a:xfrm>
            <a:off x="8140673" y="2014313"/>
            <a:ext cx="1963076" cy="1136073"/>
          </a:xfrm>
          <a:prstGeom prst="roundRect">
            <a:avLst/>
          </a:prstGeom>
          <a:solidFill>
            <a:srgbClr val="FF9999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b="1" dirty="0">
                <a:solidFill>
                  <a:sysClr val="windowText" lastClr="000000"/>
                </a:solidFill>
              </a:rPr>
              <a:t>課程管理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C449D3AC-0F84-3345-8C09-6B86197C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i="0" dirty="0">
                <a:effectLst/>
                <a:latin typeface="Roboto" panose="02000000000000000000" pitchFamily="2" charset="0"/>
              </a:rPr>
              <a:t>課程規劃資料完備後之應用</a:t>
            </a:r>
            <a:endParaRPr lang="zh-TW" altLang="en-US" sz="36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BC8D50E-2F22-A382-D963-D306F5849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72" y="6138158"/>
            <a:ext cx="1025843" cy="49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橢圓 4">
            <a:extLst>
              <a:ext uri="{FF2B5EF4-FFF2-40B4-BE49-F238E27FC236}">
                <a16:creationId xmlns:a16="http://schemas.microsoft.com/office/drawing/2014/main" id="{CF3F691F-326D-BBBC-DFC8-25D1355A7E69}"/>
              </a:ext>
            </a:extLst>
          </p:cNvPr>
          <p:cNvSpPr/>
          <p:nvPr/>
        </p:nvSpPr>
        <p:spPr>
          <a:xfrm>
            <a:off x="439473" y="6138244"/>
            <a:ext cx="490226" cy="490226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3567391-7121-C6AA-8379-2E16AA66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4514" y="6244726"/>
            <a:ext cx="221672" cy="277091"/>
          </a:xfrm>
        </p:spPr>
        <p:txBody>
          <a:bodyPr/>
          <a:lstStyle/>
          <a:p>
            <a:pPr algn="ctr"/>
            <a:fld id="{534AF3B0-7061-4301-92CD-197F97EF81A1}" type="slidenum">
              <a:rPr lang="zh-TW" altLang="en-US" sz="1600" b="1" smtClean="0"/>
              <a:pPr algn="ctr"/>
              <a:t>7</a:t>
            </a:fld>
            <a:endParaRPr lang="zh-TW" altLang="en-US" sz="1600" b="1" dirty="0"/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80464454-91A0-280E-A1B7-3DB8FC2DE63D}"/>
              </a:ext>
            </a:extLst>
          </p:cNvPr>
          <p:cNvSpPr txBox="1"/>
          <p:nvPr/>
        </p:nvSpPr>
        <p:spPr>
          <a:xfrm>
            <a:off x="3592380" y="1953236"/>
            <a:ext cx="110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課程群組</a:t>
            </a:r>
            <a:endParaRPr lang="en-US" altLang="zh-TW" dirty="0"/>
          </a:p>
          <a:p>
            <a:r>
              <a:rPr lang="zh-TW" altLang="en-US" dirty="0"/>
              <a:t>科目級別</a:t>
            </a:r>
          </a:p>
        </p:txBody>
      </p:sp>
      <p:sp>
        <p:nvSpPr>
          <p:cNvPr id="97" name="文字方塊 96">
            <a:extLst>
              <a:ext uri="{FF2B5EF4-FFF2-40B4-BE49-F238E27FC236}">
                <a16:creationId xmlns:a16="http://schemas.microsoft.com/office/drawing/2014/main" id="{CAA70307-926A-0777-D77B-362CB0CB8172}"/>
              </a:ext>
            </a:extLst>
          </p:cNvPr>
          <p:cNvSpPr txBox="1"/>
          <p:nvPr/>
        </p:nvSpPr>
        <p:spPr>
          <a:xfrm>
            <a:off x="1530072" y="4961912"/>
            <a:ext cx="1958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含異動成績處理</a:t>
            </a:r>
          </a:p>
        </p:txBody>
      </p:sp>
      <p:cxnSp>
        <p:nvCxnSpPr>
          <p:cNvPr id="109" name="直線單箭頭接點 108">
            <a:extLst>
              <a:ext uri="{FF2B5EF4-FFF2-40B4-BE49-F238E27FC236}">
                <a16:creationId xmlns:a16="http://schemas.microsoft.com/office/drawing/2014/main" id="{6B0747A9-74F3-EA21-417D-B5DF663C8ECF}"/>
              </a:ext>
            </a:extLst>
          </p:cNvPr>
          <p:cNvCxnSpPr>
            <a:cxnSpLocks/>
            <a:stCxn id="16" idx="3"/>
            <a:endCxn id="51" idx="1"/>
          </p:cNvCxnSpPr>
          <p:nvPr/>
        </p:nvCxnSpPr>
        <p:spPr>
          <a:xfrm>
            <a:off x="3502384" y="2582350"/>
            <a:ext cx="1214462" cy="17218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字方塊 111">
            <a:extLst>
              <a:ext uri="{FF2B5EF4-FFF2-40B4-BE49-F238E27FC236}">
                <a16:creationId xmlns:a16="http://schemas.microsoft.com/office/drawing/2014/main" id="{6F9B5B7F-5F6D-C006-CBA1-66B952C55F3E}"/>
              </a:ext>
            </a:extLst>
          </p:cNvPr>
          <p:cNvSpPr txBox="1"/>
          <p:nvPr/>
        </p:nvSpPr>
        <p:spPr>
          <a:xfrm>
            <a:off x="7327394" y="3572384"/>
            <a:ext cx="2902961" cy="28931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</a:pPr>
            <a:r>
              <a:rPr lang="zh-TW" altLang="en-US" u="sng" dirty="0"/>
              <a:t>學生成績名冊</a:t>
            </a:r>
            <a:endParaRPr lang="en-US" altLang="zh-TW" u="sng" dirty="0"/>
          </a:p>
          <a:p>
            <a:pPr marL="266700" lvl="1" indent="-85725">
              <a:buFont typeface="Arial" panose="020B0604020202020204" pitchFamily="34" charset="0"/>
              <a:buChar char="•"/>
            </a:pPr>
            <a:r>
              <a:rPr lang="zh-TW" altLang="en-US" sz="1600" dirty="0"/>
              <a:t>學期成績工作表</a:t>
            </a:r>
            <a:endParaRPr lang="en-US" altLang="zh-TW" sz="1600" dirty="0"/>
          </a:p>
          <a:p>
            <a:pPr marL="266700" lvl="1" indent="-85725">
              <a:buFont typeface="Arial" panose="020B0604020202020204" pitchFamily="34" charset="0"/>
              <a:buChar char="•"/>
            </a:pPr>
            <a:r>
              <a:rPr lang="zh-TW" altLang="en-US" sz="1600" dirty="0"/>
              <a:t>補修成績工作表</a:t>
            </a:r>
            <a:endParaRPr lang="en-US" altLang="zh-TW" sz="1600" dirty="0"/>
          </a:p>
          <a:p>
            <a:pPr marL="266700" lvl="1" indent="-85725">
              <a:buFont typeface="Arial" panose="020B0604020202020204" pitchFamily="34" charset="0"/>
              <a:buChar char="•"/>
            </a:pPr>
            <a:r>
              <a:rPr lang="zh-TW" altLang="en-US" sz="1600" dirty="0"/>
              <a:t>轉學轉科成績工作表</a:t>
            </a:r>
            <a:endParaRPr lang="en-US" altLang="zh-TW" sz="1600" dirty="0"/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zh-TW" altLang="en-US" u="sng" dirty="0"/>
              <a:t>學生重修重讀成績名冊</a:t>
            </a:r>
            <a:endParaRPr lang="en-US" altLang="zh-TW" u="sng" dirty="0"/>
          </a:p>
          <a:p>
            <a:pPr marL="266700" indent="-85725">
              <a:buFont typeface="Arial" panose="020B0604020202020204" pitchFamily="34" charset="0"/>
              <a:buChar char="•"/>
            </a:pPr>
            <a:r>
              <a:rPr lang="zh-TW" altLang="en-US" sz="1600" dirty="0"/>
              <a:t>重修成績名冊</a:t>
            </a:r>
            <a:endParaRPr lang="en-US" altLang="zh-TW" sz="1600" dirty="0"/>
          </a:p>
          <a:p>
            <a:pPr marL="266700" indent="-85725">
              <a:buFont typeface="Arial" panose="020B0604020202020204" pitchFamily="34" charset="0"/>
              <a:buChar char="•"/>
            </a:pPr>
            <a:r>
              <a:rPr lang="zh-TW" altLang="en-US" sz="1600" dirty="0"/>
              <a:t>重讀成績名冊</a:t>
            </a:r>
            <a:endParaRPr lang="en-US" altLang="zh-TW" sz="1600" dirty="0"/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zh-TW" altLang="en-US" u="sng" dirty="0"/>
              <a:t>進修部學生成績名冊</a:t>
            </a:r>
            <a:endParaRPr lang="en-US" altLang="zh-TW" u="sng" dirty="0"/>
          </a:p>
          <a:p>
            <a:pPr marL="285750" indent="-104775">
              <a:buFont typeface="Arial" panose="020B0604020202020204" pitchFamily="34" charset="0"/>
              <a:buChar char="•"/>
            </a:pPr>
            <a:r>
              <a:rPr lang="zh-TW" altLang="en-US" sz="1600" dirty="0"/>
              <a:t>學期成績工作表</a:t>
            </a:r>
            <a:endParaRPr lang="en-US" altLang="zh-TW" sz="1600" dirty="0"/>
          </a:p>
          <a:p>
            <a:pPr marL="285750" indent="-104775">
              <a:buFont typeface="Arial" panose="020B0604020202020204" pitchFamily="34" charset="0"/>
              <a:buChar char="•"/>
            </a:pPr>
            <a:r>
              <a:rPr lang="zh-TW" altLang="en-US" sz="1600" dirty="0"/>
              <a:t>補考成績工作表</a:t>
            </a:r>
            <a:endParaRPr lang="en-US" altLang="zh-TW" sz="1600" dirty="0"/>
          </a:p>
          <a:p>
            <a:pPr marL="285750" indent="-104775">
              <a:buFont typeface="Arial" panose="020B0604020202020204" pitchFamily="34" charset="0"/>
              <a:buChar char="•"/>
            </a:pPr>
            <a:r>
              <a:rPr lang="zh-TW" altLang="en-US" sz="1600" dirty="0"/>
              <a:t>轉學轉科成績工作表</a:t>
            </a:r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id="{DDAFBDDD-CC8A-3BFC-F3B5-C699B50CFBA5}"/>
              </a:ext>
            </a:extLst>
          </p:cNvPr>
          <p:cNvGrpSpPr/>
          <p:nvPr/>
        </p:nvGrpSpPr>
        <p:grpSpPr>
          <a:xfrm>
            <a:off x="4716846" y="2031531"/>
            <a:ext cx="1963076" cy="1136073"/>
            <a:chOff x="6870673" y="4123158"/>
            <a:chExt cx="1963076" cy="1136073"/>
          </a:xfrm>
        </p:grpSpPr>
        <p:sp>
          <p:nvSpPr>
            <p:cNvPr id="51" name="矩形: 圓角 50">
              <a:extLst>
                <a:ext uri="{FF2B5EF4-FFF2-40B4-BE49-F238E27FC236}">
                  <a16:creationId xmlns:a16="http://schemas.microsoft.com/office/drawing/2014/main" id="{BC9D9AF6-406E-CD26-FD0C-042478D16E73}"/>
                </a:ext>
              </a:extLst>
            </p:cNvPr>
            <p:cNvSpPr/>
            <p:nvPr/>
          </p:nvSpPr>
          <p:spPr>
            <a:xfrm>
              <a:off x="6870673" y="4123158"/>
              <a:ext cx="1963076" cy="113607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    完備</a:t>
              </a:r>
              <a:endParaRPr lang="en-US" altLang="zh-TW" b="1" dirty="0">
                <a:solidFill>
                  <a:sysClr val="windowText" lastClr="000000"/>
                </a:solidFill>
              </a:endParaRPr>
            </a:p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課程規劃</a:t>
              </a:r>
            </a:p>
          </p:txBody>
        </p:sp>
        <p:pic>
          <p:nvPicPr>
            <p:cNvPr id="8" name="圖形 7" descr="闔上的書 以實心填滿">
              <a:extLst>
                <a:ext uri="{FF2B5EF4-FFF2-40B4-BE49-F238E27FC236}">
                  <a16:creationId xmlns:a16="http://schemas.microsoft.com/office/drawing/2014/main" id="{CB20777C-F696-B52D-242E-61A981B2D79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900877" y="4216777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群組 22">
            <a:extLst>
              <a:ext uri="{FF2B5EF4-FFF2-40B4-BE49-F238E27FC236}">
                <a16:creationId xmlns:a16="http://schemas.microsoft.com/office/drawing/2014/main" id="{27C604FA-4563-CEBD-DD24-6D2D77A37DF0}"/>
              </a:ext>
            </a:extLst>
          </p:cNvPr>
          <p:cNvGrpSpPr/>
          <p:nvPr/>
        </p:nvGrpSpPr>
        <p:grpSpPr>
          <a:xfrm>
            <a:off x="1530072" y="2031531"/>
            <a:ext cx="1972312" cy="1136073"/>
            <a:chOff x="1530072" y="2031531"/>
            <a:chExt cx="1972312" cy="1136073"/>
          </a:xfrm>
        </p:grpSpPr>
        <p:sp>
          <p:nvSpPr>
            <p:cNvPr id="104" name="矩形: 圓角 103">
              <a:extLst>
                <a:ext uri="{FF2B5EF4-FFF2-40B4-BE49-F238E27FC236}">
                  <a16:creationId xmlns:a16="http://schemas.microsoft.com/office/drawing/2014/main" id="{69CE10C5-6E4D-E93B-25A4-5018A0AF0AFA}"/>
                </a:ext>
              </a:extLst>
            </p:cNvPr>
            <p:cNvSpPr/>
            <p:nvPr/>
          </p:nvSpPr>
          <p:spPr>
            <a:xfrm>
              <a:off x="1530072" y="2031531"/>
              <a:ext cx="1963076" cy="1136073"/>
            </a:xfrm>
            <a:prstGeom prst="roundRect">
              <a:avLst/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畢業成績</a:t>
              </a:r>
              <a:endParaRPr lang="en-US" altLang="zh-TW" b="1" dirty="0">
                <a:solidFill>
                  <a:sysClr val="windowText" lastClr="000000"/>
                </a:solidFill>
              </a:endParaRPr>
            </a:p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處理預警</a:t>
              </a:r>
            </a:p>
          </p:txBody>
        </p:sp>
        <p:pic>
          <p:nvPicPr>
            <p:cNvPr id="16" name="圖形 15" descr="畢業帽 以實心填滿">
              <a:extLst>
                <a:ext uri="{FF2B5EF4-FFF2-40B4-BE49-F238E27FC236}">
                  <a16:creationId xmlns:a16="http://schemas.microsoft.com/office/drawing/2014/main" id="{F1209BB3-8E31-69D4-476A-7609C4D6B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587984" y="2125150"/>
              <a:ext cx="914400" cy="914400"/>
            </a:xfrm>
            <a:prstGeom prst="rect">
              <a:avLst/>
            </a:prstGeom>
          </p:spPr>
        </p:pic>
      </p:grpSp>
      <p:grpSp>
        <p:nvGrpSpPr>
          <p:cNvPr id="29" name="群組 28">
            <a:extLst>
              <a:ext uri="{FF2B5EF4-FFF2-40B4-BE49-F238E27FC236}">
                <a16:creationId xmlns:a16="http://schemas.microsoft.com/office/drawing/2014/main" id="{8270CD43-1FB9-41FD-EB46-438113E39191}"/>
              </a:ext>
            </a:extLst>
          </p:cNvPr>
          <p:cNvGrpSpPr/>
          <p:nvPr/>
        </p:nvGrpSpPr>
        <p:grpSpPr>
          <a:xfrm>
            <a:off x="1539308" y="3819540"/>
            <a:ext cx="1963076" cy="1136073"/>
            <a:chOff x="1539308" y="3727180"/>
            <a:chExt cx="1963076" cy="1136073"/>
          </a:xfrm>
        </p:grpSpPr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BF3B58A4-6494-44F6-5C96-7827185622D9}"/>
                </a:ext>
              </a:extLst>
            </p:cNvPr>
            <p:cNvSpPr/>
            <p:nvPr/>
          </p:nvSpPr>
          <p:spPr>
            <a:xfrm>
              <a:off x="1539308" y="3727180"/>
              <a:ext cx="1963076" cy="1136073"/>
            </a:xfrm>
            <a:prstGeom prst="roundRect">
              <a:avLst/>
            </a:prstGeom>
            <a:solidFill>
              <a:srgbClr val="FFFFCC"/>
            </a:solidFill>
            <a:ln w="190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重修補修</a:t>
              </a:r>
              <a:endParaRPr lang="en-US" altLang="zh-TW" b="1" dirty="0">
                <a:solidFill>
                  <a:sysClr val="windowText" lastClr="000000"/>
                </a:solidFill>
              </a:endParaRPr>
            </a:p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    判斷</a:t>
              </a:r>
            </a:p>
          </p:txBody>
        </p:sp>
        <p:pic>
          <p:nvPicPr>
            <p:cNvPr id="26" name="圖形 25" descr="箭號圓圈 以實心填滿">
              <a:extLst>
                <a:ext uri="{FF2B5EF4-FFF2-40B4-BE49-F238E27FC236}">
                  <a16:creationId xmlns:a16="http://schemas.microsoft.com/office/drawing/2014/main" id="{3AA31963-A955-1C7F-D586-D0FC2A4AEF4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525063" y="3855234"/>
              <a:ext cx="914400" cy="914400"/>
            </a:xfrm>
            <a:prstGeom prst="rect">
              <a:avLst/>
            </a:prstGeom>
          </p:spPr>
        </p:pic>
      </p:grpSp>
      <p:cxnSp>
        <p:nvCxnSpPr>
          <p:cNvPr id="35" name="接點: 肘形 34">
            <a:extLst>
              <a:ext uri="{FF2B5EF4-FFF2-40B4-BE49-F238E27FC236}">
                <a16:creationId xmlns:a16="http://schemas.microsoft.com/office/drawing/2014/main" id="{E5DE68E6-0B76-5195-715F-DB28808DB285}"/>
              </a:ext>
            </a:extLst>
          </p:cNvPr>
          <p:cNvCxnSpPr>
            <a:cxnSpLocks/>
            <a:stCxn id="22" idx="3"/>
            <a:endCxn id="51" idx="1"/>
          </p:cNvCxnSpPr>
          <p:nvPr/>
        </p:nvCxnSpPr>
        <p:spPr>
          <a:xfrm flipV="1">
            <a:off x="3502384" y="2599568"/>
            <a:ext cx="1214462" cy="1788009"/>
          </a:xfrm>
          <a:prstGeom prst="bentConnector3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66F8898D-DB58-9EF3-6D04-99FF82A96AFE}"/>
              </a:ext>
            </a:extLst>
          </p:cNvPr>
          <p:cNvGrpSpPr/>
          <p:nvPr/>
        </p:nvGrpSpPr>
        <p:grpSpPr>
          <a:xfrm>
            <a:off x="4711673" y="3889078"/>
            <a:ext cx="1963076" cy="1136073"/>
            <a:chOff x="4693201" y="3796718"/>
            <a:chExt cx="1963076" cy="1136073"/>
          </a:xfrm>
        </p:grpSpPr>
        <p:sp>
          <p:nvSpPr>
            <p:cNvPr id="40" name="矩形: 圓角 39">
              <a:extLst>
                <a:ext uri="{FF2B5EF4-FFF2-40B4-BE49-F238E27FC236}">
                  <a16:creationId xmlns:a16="http://schemas.microsoft.com/office/drawing/2014/main" id="{0C906D01-0274-FC02-45D0-5667DC599FC3}"/>
                </a:ext>
              </a:extLst>
            </p:cNvPr>
            <p:cNvSpPr/>
            <p:nvPr/>
          </p:nvSpPr>
          <p:spPr>
            <a:xfrm>
              <a:off x="4693201" y="3796718"/>
              <a:ext cx="1963076" cy="1136073"/>
            </a:xfrm>
            <a:prstGeom prst="roundRect">
              <a:avLst/>
            </a:prstGeom>
            <a:solidFill>
              <a:srgbClr val="6699FF"/>
            </a:solidFill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學習歷程</a:t>
              </a:r>
              <a:endParaRPr lang="en-US" altLang="zh-TW" b="1" dirty="0">
                <a:solidFill>
                  <a:sysClr val="windowText" lastClr="000000"/>
                </a:solidFill>
              </a:endParaRPr>
            </a:p>
            <a:p>
              <a:r>
                <a:rPr lang="zh-TW" altLang="en-US" b="1" dirty="0">
                  <a:solidFill>
                    <a:sysClr val="windowText" lastClr="000000"/>
                  </a:solidFill>
                </a:rPr>
                <a:t>檔案名冊</a:t>
              </a:r>
            </a:p>
          </p:txBody>
        </p:sp>
        <p:pic>
          <p:nvPicPr>
            <p:cNvPr id="46" name="圖形 45" descr="書本 以實心填滿">
              <a:extLst>
                <a:ext uri="{FF2B5EF4-FFF2-40B4-BE49-F238E27FC236}">
                  <a16:creationId xmlns:a16="http://schemas.microsoft.com/office/drawing/2014/main" id="{53E41D1D-3D72-2600-F537-CA6DFC5F6CF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27356" y="4015847"/>
              <a:ext cx="753787" cy="753787"/>
            </a:xfrm>
            <a:prstGeom prst="rect">
              <a:avLst/>
            </a:prstGeom>
          </p:spPr>
        </p:pic>
      </p:grp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D9381477-3956-EDCD-A16A-0B49CF9DD693}"/>
              </a:ext>
            </a:extLst>
          </p:cNvPr>
          <p:cNvSpPr txBox="1"/>
          <p:nvPr/>
        </p:nvSpPr>
        <p:spPr>
          <a:xfrm>
            <a:off x="5653839" y="3216862"/>
            <a:ext cx="11008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課程群組</a:t>
            </a:r>
            <a:endParaRPr lang="en-US" altLang="zh-TW" dirty="0"/>
          </a:p>
          <a:p>
            <a:r>
              <a:rPr lang="zh-TW" altLang="en-US" dirty="0"/>
              <a:t>科目級別</a:t>
            </a:r>
          </a:p>
        </p:txBody>
      </p:sp>
      <p:cxnSp>
        <p:nvCxnSpPr>
          <p:cNvPr id="65" name="直線單箭頭接點 64">
            <a:extLst>
              <a:ext uri="{FF2B5EF4-FFF2-40B4-BE49-F238E27FC236}">
                <a16:creationId xmlns:a16="http://schemas.microsoft.com/office/drawing/2014/main" id="{A2E9F6E0-FD13-10C2-9082-D4F6B59F0D4C}"/>
              </a:ext>
            </a:extLst>
          </p:cNvPr>
          <p:cNvCxnSpPr>
            <a:cxnSpLocks/>
            <a:stCxn id="40" idx="0"/>
            <a:endCxn id="51" idx="2"/>
          </p:cNvCxnSpPr>
          <p:nvPr/>
        </p:nvCxnSpPr>
        <p:spPr>
          <a:xfrm flipV="1">
            <a:off x="5693211" y="3167604"/>
            <a:ext cx="5173" cy="721474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圖片 74">
            <a:extLst>
              <a:ext uri="{FF2B5EF4-FFF2-40B4-BE49-F238E27FC236}">
                <a16:creationId xmlns:a16="http://schemas.microsoft.com/office/drawing/2014/main" id="{80D5FFD0-1AC6-A868-6628-57D4000F736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614" y="2215251"/>
            <a:ext cx="734195" cy="734195"/>
          </a:xfrm>
          <a:prstGeom prst="rect">
            <a:avLst/>
          </a:prstGeom>
        </p:spPr>
      </p:pic>
      <p:cxnSp>
        <p:nvCxnSpPr>
          <p:cNvPr id="81" name="接點: 肘形 80">
            <a:extLst>
              <a:ext uri="{FF2B5EF4-FFF2-40B4-BE49-F238E27FC236}">
                <a16:creationId xmlns:a16="http://schemas.microsoft.com/office/drawing/2014/main" id="{EA9F260F-280B-933F-EC1C-119911B66654}"/>
              </a:ext>
            </a:extLst>
          </p:cNvPr>
          <p:cNvCxnSpPr>
            <a:cxnSpLocks/>
            <a:stCxn id="40" idx="3"/>
            <a:endCxn id="112" idx="1"/>
          </p:cNvCxnSpPr>
          <p:nvPr/>
        </p:nvCxnSpPr>
        <p:spPr>
          <a:xfrm>
            <a:off x="6674749" y="4457115"/>
            <a:ext cx="652645" cy="561819"/>
          </a:xfrm>
          <a:prstGeom prst="bentConnector3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單箭頭接點 88">
            <a:extLst>
              <a:ext uri="{FF2B5EF4-FFF2-40B4-BE49-F238E27FC236}">
                <a16:creationId xmlns:a16="http://schemas.microsoft.com/office/drawing/2014/main" id="{F911D277-30B2-05FC-72F9-C8AE72383A27}"/>
              </a:ext>
            </a:extLst>
          </p:cNvPr>
          <p:cNvCxnSpPr>
            <a:cxnSpLocks/>
            <a:stCxn id="86" idx="1"/>
            <a:endCxn id="8" idx="3"/>
          </p:cNvCxnSpPr>
          <p:nvPr/>
        </p:nvCxnSpPr>
        <p:spPr>
          <a:xfrm flipH="1">
            <a:off x="6661450" y="2582350"/>
            <a:ext cx="1479223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C0C6D6D7-3BE1-80AD-3C45-A207CA9BD1A5}"/>
              </a:ext>
            </a:extLst>
          </p:cNvPr>
          <p:cNvSpPr txBox="1"/>
          <p:nvPr/>
        </p:nvSpPr>
        <p:spPr>
          <a:xfrm>
            <a:off x="8398398" y="3124240"/>
            <a:ext cx="1447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含選修處理</a:t>
            </a:r>
          </a:p>
        </p:txBody>
      </p:sp>
    </p:spTree>
    <p:extLst>
      <p:ext uri="{BB962C8B-B14F-4D97-AF65-F5344CB8AC3E}">
        <p14:creationId xmlns:p14="http://schemas.microsoft.com/office/powerpoint/2010/main" val="2393603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F403A1F7-D438-39BD-F5B7-AE4833F436B0}"/>
              </a:ext>
            </a:extLst>
          </p:cNvPr>
          <p:cNvSpPr txBox="1"/>
          <p:nvPr/>
        </p:nvSpPr>
        <p:spPr>
          <a:xfrm>
            <a:off x="2867025" y="2100560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altLang="zh-TW" sz="7200" b="0" i="0" u="none" strike="noStrike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Thank You</a:t>
            </a:r>
            <a:endParaRPr lang="zh-TW" altLang="en-US" sz="72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EF9B96B-0806-CEF4-C10A-E1D58AF287A5}"/>
              </a:ext>
            </a:extLst>
          </p:cNvPr>
          <p:cNvSpPr txBox="1"/>
          <p:nvPr/>
        </p:nvSpPr>
        <p:spPr>
          <a:xfrm>
            <a:off x="2867025" y="377181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zh-TW" altLang="en-US" sz="1800" b="1" i="0" u="none" strike="noStrike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澔學學習股份有限公司</a:t>
            </a:r>
            <a:endParaRPr lang="zh-TW" altLang="en-US" b="1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n-US" altLang="zh-TW" sz="1800" b="1" i="0" u="none" strike="noStrike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ischool</a:t>
            </a:r>
            <a:r>
              <a:rPr lang="en-US" altLang="zh-TW" sz="1800" b="1" i="0" u="none" strike="noStrike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Inc.</a:t>
            </a:r>
            <a:endParaRPr lang="en-US" altLang="zh-TW" b="1" dirty="0">
              <a:effectLst/>
            </a:endParaRPr>
          </a:p>
          <a:p>
            <a:br>
              <a:rPr lang="en-US" altLang="zh-TW" b="1" dirty="0"/>
            </a:b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905191797"/>
      </p:ext>
    </p:extLst>
  </p:cSld>
  <p:clrMapOvr>
    <a:masterClrMapping/>
  </p:clrMapOvr>
</p:sld>
</file>

<file path=ppt/theme/theme1.xml><?xml version="1.0" encoding="utf-8"?>
<a:theme xmlns:a="http://schemas.openxmlformats.org/drawingml/2006/main" name="股利">
  <a:themeElements>
    <a:clrScheme name="股利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股利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股利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TM03457464[[fn=股利]]</Template>
  <TotalTime>449</TotalTime>
  <Words>460</Words>
  <Application>Microsoft Office PowerPoint</Application>
  <PresentationFormat>寬螢幕</PresentationFormat>
  <Paragraphs>90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5" baseType="lpstr">
      <vt:lpstr>Microsoft JhengHei</vt:lpstr>
      <vt:lpstr>Arial</vt:lpstr>
      <vt:lpstr>Calibri</vt:lpstr>
      <vt:lpstr>Gill Sans MT</vt:lpstr>
      <vt:lpstr>Roboto</vt:lpstr>
      <vt:lpstr>Wingdings 2</vt:lpstr>
      <vt:lpstr>股利</vt:lpstr>
      <vt:lpstr>課程規劃功能更新說明會</vt:lpstr>
      <vt:lpstr>說明會大綱</vt:lpstr>
      <vt:lpstr>課程規劃資料定義</vt:lpstr>
      <vt:lpstr>科目與級別之資料處理意義</vt:lpstr>
      <vt:lpstr>課程規劃功能更新內容</vt:lpstr>
      <vt:lpstr>課程與成績資料清查與修正(109學年度-111學年度)</vt:lpstr>
      <vt:lpstr>課程規劃資料完備後之應用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課程規劃功能更新說明會</dc:title>
  <dc:creator>Jackie Wang</dc:creator>
  <cp:lastModifiedBy>Jackie Wang</cp:lastModifiedBy>
  <cp:revision>3</cp:revision>
  <dcterms:created xsi:type="dcterms:W3CDTF">2023-03-13T23:37:17Z</dcterms:created>
  <dcterms:modified xsi:type="dcterms:W3CDTF">2023-03-14T07:07:04Z</dcterms:modified>
</cp:coreProperties>
</file>